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9"/>
  </p:notesMasterIdLst>
  <p:sldIdLst>
    <p:sldId id="394" r:id="rId2"/>
    <p:sldId id="361" r:id="rId3"/>
    <p:sldId id="421" r:id="rId4"/>
    <p:sldId id="422" r:id="rId5"/>
    <p:sldId id="423" r:id="rId6"/>
    <p:sldId id="424" r:id="rId7"/>
    <p:sldId id="425" r:id="rId8"/>
    <p:sldId id="427" r:id="rId9"/>
    <p:sldId id="428" r:id="rId10"/>
    <p:sldId id="429" r:id="rId11"/>
    <p:sldId id="400" r:id="rId12"/>
    <p:sldId id="401" r:id="rId13"/>
    <p:sldId id="402" r:id="rId14"/>
    <p:sldId id="403" r:id="rId15"/>
    <p:sldId id="447" r:id="rId16"/>
    <p:sldId id="404" r:id="rId17"/>
    <p:sldId id="40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00"/>
    <a:srgbClr val="FF66FF"/>
    <a:srgbClr val="003300"/>
    <a:srgbClr val="66FF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69" autoAdjust="0"/>
  </p:normalViewPr>
  <p:slideViewPr>
    <p:cSldViewPr snapToGrid="0">
      <p:cViewPr>
        <p:scale>
          <a:sx n="100" d="100"/>
          <a:sy n="100" d="100"/>
        </p:scale>
        <p:origin x="-294" y="102"/>
      </p:cViewPr>
      <p:guideLst>
        <p:guide orient="horz" pos="789"/>
        <p:guide pos="484"/>
      </p:guideLst>
    </p:cSldViewPr>
  </p:slideViewPr>
  <p:outlineViewPr>
    <p:cViewPr>
      <p:scale>
        <a:sx n="33" d="100"/>
        <a:sy n="33" d="100"/>
      </p:scale>
      <p:origin x="48" y="202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5" Type="http://schemas.openxmlformats.org/officeDocument/2006/relationships/image" Target="../media/image12.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50D2F1F1-CCBB-41AB-959B-7B3CE49750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2AA32E9-0CF9-4014-9FB2-91B0658A4DE8}" type="slidenum">
              <a:rPr lang="en-US" sz="1200">
                <a:latin typeface="Times New Roman" pitchFamily="18" charset="0"/>
              </a:rPr>
              <a:pPr algn="r"/>
              <a:t>3</a:t>
            </a:fld>
            <a:endParaRPr lang="en-US" sz="1200">
              <a:latin typeface="Times New Roman"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C26A248-61FD-4137-B515-0A7AC4422C1B}" type="slidenum">
              <a:rPr lang="en-US" sz="1200">
                <a:latin typeface="Times New Roman" pitchFamily="18" charset="0"/>
              </a:rPr>
              <a:pPr algn="r"/>
              <a:t>4</a:t>
            </a:fld>
            <a:endParaRPr lang="en-US" sz="120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BDDE0D2-773E-49DD-80A7-B86D78FDBE07}" type="slidenum">
              <a:rPr lang="en-US" sz="1200">
                <a:latin typeface="Times New Roman" pitchFamily="18" charset="0"/>
              </a:rPr>
              <a:pPr algn="r"/>
              <a:t>5</a:t>
            </a:fld>
            <a:endParaRPr lang="en-US" sz="120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D45A357-9D1A-4BA3-B5C7-03A18F0091BD}" type="slidenum">
              <a:rPr lang="en-US" sz="1200">
                <a:latin typeface="Times New Roman" pitchFamily="18" charset="0"/>
              </a:rPr>
              <a:pPr algn="r"/>
              <a:t>6</a:t>
            </a:fld>
            <a:endParaRPr lang="en-US" sz="120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A1BB836-75EB-4085-942F-7196B73F0905}" type="slidenum">
              <a:rPr lang="en-US" sz="1200">
                <a:latin typeface="Times New Roman" pitchFamily="18" charset="0"/>
              </a:rPr>
              <a:pPr algn="r"/>
              <a:t>7</a:t>
            </a:fld>
            <a:endParaRPr lang="en-US" sz="1200">
              <a:latin typeface="Times New Roman"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C37EC35-A3CB-4466-BBC1-540BCEF7A39B}" type="slidenum">
              <a:rPr lang="en-US" sz="1200">
                <a:latin typeface="Times New Roman" pitchFamily="18" charset="0"/>
              </a:rPr>
              <a:pPr algn="r"/>
              <a:t>8</a:t>
            </a:fld>
            <a:endParaRPr lang="en-US" sz="1200">
              <a:latin typeface="Times New Roman"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45DA8F5-1638-40B8-9D0A-A06EE79ECDBA}" type="slidenum">
              <a:rPr lang="en-US" sz="1200">
                <a:latin typeface="Times New Roman" pitchFamily="18" charset="0"/>
              </a:rPr>
              <a:pPr algn="r"/>
              <a:t>9</a:t>
            </a:fld>
            <a:endParaRPr lang="en-US" sz="1200">
              <a:latin typeface="Times New Roman"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75D25BC-E5CD-4725-931C-E74033687B3D}" type="slidenum">
              <a:rPr lang="en-US" sz="1200">
                <a:latin typeface="Times New Roman" pitchFamily="18" charset="0"/>
              </a:rPr>
              <a:pPr algn="r"/>
              <a:t>10</a:t>
            </a:fld>
            <a:endParaRPr lang="en-US" sz="12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39955" name="Rectangle 19"/>
          <p:cNvSpPr>
            <a:spLocks noGrp="1" noChangeArrowheads="1"/>
          </p:cNvSpPr>
          <p:nvPr>
            <p:ph type="ctrTitle"/>
          </p:nvPr>
        </p:nvSpPr>
        <p:spPr>
          <a:xfrm>
            <a:off x="2971800" y="1828800"/>
            <a:ext cx="6019800" cy="2209800"/>
          </a:xfrm>
        </p:spPr>
        <p:txBody>
          <a:bodyPr/>
          <a:lstStyle>
            <a:lvl1pPr>
              <a:defRPr sz="4200">
                <a:solidFill>
                  <a:srgbClr val="FFFFFF"/>
                </a:solidFill>
              </a:defRPr>
            </a:lvl1pPr>
          </a:lstStyle>
          <a:p>
            <a:r>
              <a:rPr lang="en-US"/>
              <a:t>Click to edit Master title style</a:t>
            </a:r>
          </a:p>
        </p:txBody>
      </p:sp>
      <p:sp>
        <p:nvSpPr>
          <p:cNvPr id="399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613B9215-6402-4569-BA8F-94476B4D52BF}" type="datetime1">
              <a:rPr lang="en-US"/>
              <a:pPr>
                <a:defRPr/>
              </a:pPr>
              <a:t>11/19/2009</a:t>
            </a:fld>
            <a:endParaRPr lang="en-US"/>
          </a:p>
        </p:txBody>
      </p:sp>
      <p:sp>
        <p:nvSpPr>
          <p:cNvPr id="19" name="Rectangle 17"/>
          <p:cNvSpPr>
            <a:spLocks noGrp="1" noChangeArrowheads="1"/>
          </p:cNvSpPr>
          <p:nvPr>
            <p:ph type="ftr" sz="quarter" idx="11"/>
          </p:nvPr>
        </p:nvSpPr>
        <p:spPr/>
        <p:txBody>
          <a:bodyPr/>
          <a:lstStyle>
            <a:lvl1pPr>
              <a:defRPr/>
            </a:lvl1pPr>
          </a:lstStyle>
          <a:p>
            <a:pPr>
              <a:defRPr/>
            </a:pPr>
            <a:r>
              <a:rPr lang="en-US"/>
              <a:t>Lecture 6</a:t>
            </a:r>
          </a:p>
        </p:txBody>
      </p:sp>
      <p:sp>
        <p:nvSpPr>
          <p:cNvPr id="20" name="Rectangle 18"/>
          <p:cNvSpPr>
            <a:spLocks noGrp="1" noChangeArrowheads="1"/>
          </p:cNvSpPr>
          <p:nvPr>
            <p:ph type="sldNum" sz="quarter" idx="12"/>
          </p:nvPr>
        </p:nvSpPr>
        <p:spPr/>
        <p:txBody>
          <a:bodyPr/>
          <a:lstStyle>
            <a:lvl1pPr>
              <a:defRPr/>
            </a:lvl1pPr>
          </a:lstStyle>
          <a:p>
            <a:pPr>
              <a:defRPr/>
            </a:pPr>
            <a:fld id="{FBC5F71E-49FD-428F-A9F0-8FFD64C7A0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A92CC1EC-4612-41BA-8AF7-E1363AC9FAE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7FC43C23-0318-4E65-8A37-01901405EF90}" type="datetime1">
              <a:rPr lang="en-US"/>
              <a:pPr>
                <a:defRPr/>
              </a:pPr>
              <a:t>11/19/2009</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2DEEB1C6-681C-46B9-B369-42F09B4051D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3594CED9-4FCD-4ED6-8782-F40AFC4B7058}" type="datetime1">
              <a:rPr lang="en-US"/>
              <a:pPr>
                <a:defRPr/>
              </a:pPr>
              <a:t>11/19/2009</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01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AB5A1D9B-8266-4D5E-85A7-AAFDA5D0784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2D1FB675-C6B7-4A5D-A7D9-6EF8EF507FAD}" type="datetime1">
              <a:rPr lang="en-US"/>
              <a:pPr>
                <a:defRPr/>
              </a:pPr>
              <a:t>11/19/2009</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01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660BEEE2-37F2-4822-9260-B0E8A3DF74C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9A7FAF74-A103-40EA-A2C5-4EFC673B428F}" type="datetime1">
              <a:rPr lang="en-US"/>
              <a:pPr>
                <a:defRPr/>
              </a:pPr>
              <a:t>11/19/2009</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F932840F-120D-4805-AFFE-3A35CECBCE0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B1BC30EE-B047-4B18-96BF-D748D78668A7}" type="datetime1">
              <a:rPr lang="en-US"/>
              <a:pPr>
                <a:defRPr/>
              </a:pPr>
              <a:t>11/19/2009</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5" name="Rectangle 3"/>
          <p:cNvSpPr>
            <a:spLocks noGrp="1" noChangeArrowheads="1"/>
          </p:cNvSpPr>
          <p:nvPr>
            <p:ph type="sldNum" sz="quarter" idx="11"/>
          </p:nvPr>
        </p:nvSpPr>
        <p:spPr>
          <a:ln/>
        </p:spPr>
        <p:txBody>
          <a:bodyPr/>
          <a:lstStyle>
            <a:lvl1pPr>
              <a:defRPr/>
            </a:lvl1pPr>
          </a:lstStyle>
          <a:p>
            <a:pPr>
              <a:defRPr/>
            </a:pPr>
            <a:fld id="{D4CE1F49-FFAF-47B6-803B-4E556E9F698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fld id="{43ABE303-9545-4BD7-8556-C2C6DD8B5BB1}" type="datetime1">
              <a:rPr lang="en-US"/>
              <a:pPr>
                <a:defRPr/>
              </a:pPr>
              <a:t>11/19/2009</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B67C898D-18FA-4424-8F79-7D43DC09A76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3ADC09AA-2BC6-42AA-B62E-12074362EC79}" type="datetime1">
              <a:rPr lang="en-US"/>
              <a:pPr>
                <a:defRPr/>
              </a:pPr>
              <a:t>11/19/2009</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8" name="Rectangle 3"/>
          <p:cNvSpPr>
            <a:spLocks noGrp="1" noChangeArrowheads="1"/>
          </p:cNvSpPr>
          <p:nvPr>
            <p:ph type="sldNum" sz="quarter" idx="11"/>
          </p:nvPr>
        </p:nvSpPr>
        <p:spPr>
          <a:ln/>
        </p:spPr>
        <p:txBody>
          <a:bodyPr/>
          <a:lstStyle>
            <a:lvl1pPr>
              <a:defRPr/>
            </a:lvl1pPr>
          </a:lstStyle>
          <a:p>
            <a:pPr>
              <a:defRPr/>
            </a:pPr>
            <a:fld id="{5E9903F4-ABD6-4588-9F16-1A3C6B4BBB3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fld id="{9DD8DECE-601C-4222-ADFD-8C095DBC9672}" type="datetime1">
              <a:rPr lang="en-US"/>
              <a:pPr>
                <a:defRPr/>
              </a:pPr>
              <a:t>11/19/2009</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4" name="Rectangle 3"/>
          <p:cNvSpPr>
            <a:spLocks noGrp="1" noChangeArrowheads="1"/>
          </p:cNvSpPr>
          <p:nvPr>
            <p:ph type="sldNum" sz="quarter" idx="11"/>
          </p:nvPr>
        </p:nvSpPr>
        <p:spPr>
          <a:ln/>
        </p:spPr>
        <p:txBody>
          <a:bodyPr/>
          <a:lstStyle>
            <a:lvl1pPr>
              <a:defRPr/>
            </a:lvl1pPr>
          </a:lstStyle>
          <a:p>
            <a:pPr>
              <a:defRPr/>
            </a:pPr>
            <a:fld id="{00478D3C-3575-49E2-9BC7-7CA4BFA8D30F}"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fld id="{35EB0237-7777-462B-9BCB-A66CDE8C0E29}" type="datetime1">
              <a:rPr lang="en-US"/>
              <a:pPr>
                <a:defRPr/>
              </a:pPr>
              <a:t>11/19/2009</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3" name="Rectangle 3"/>
          <p:cNvSpPr>
            <a:spLocks noGrp="1" noChangeArrowheads="1"/>
          </p:cNvSpPr>
          <p:nvPr>
            <p:ph type="sldNum" sz="quarter" idx="11"/>
          </p:nvPr>
        </p:nvSpPr>
        <p:spPr>
          <a:ln/>
        </p:spPr>
        <p:txBody>
          <a:bodyPr/>
          <a:lstStyle>
            <a:lvl1pPr>
              <a:defRPr/>
            </a:lvl1pPr>
          </a:lstStyle>
          <a:p>
            <a:pPr>
              <a:defRPr/>
            </a:pPr>
            <a:fld id="{A215430A-5C48-4D49-92E7-7AA7C74A6530}"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fld id="{43C49A0D-5A87-4262-9965-915F06F12EA7}" type="datetime1">
              <a:rPr lang="en-US"/>
              <a:pPr>
                <a:defRPr/>
              </a:pPr>
              <a:t>11/19/2009</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8DAF31FA-3F4C-43A9-8B73-6E4B118E0CF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6EC61A6B-AA87-4DB5-B0E0-ED7FCE4555D4}" type="datetime1">
              <a:rPr lang="en-US"/>
              <a:pPr>
                <a:defRPr/>
              </a:pPr>
              <a:t>11/19/2009</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t>Lecture 6</a:t>
            </a:r>
          </a:p>
        </p:txBody>
      </p:sp>
      <p:sp>
        <p:nvSpPr>
          <p:cNvPr id="6" name="Rectangle 3"/>
          <p:cNvSpPr>
            <a:spLocks noGrp="1" noChangeArrowheads="1"/>
          </p:cNvSpPr>
          <p:nvPr>
            <p:ph type="sldNum" sz="quarter" idx="11"/>
          </p:nvPr>
        </p:nvSpPr>
        <p:spPr>
          <a:ln/>
        </p:spPr>
        <p:txBody>
          <a:bodyPr/>
          <a:lstStyle>
            <a:lvl1pPr>
              <a:defRPr/>
            </a:lvl1pPr>
          </a:lstStyle>
          <a:p>
            <a:pPr>
              <a:defRPr/>
            </a:pPr>
            <a:fld id="{4481E543-8044-4A08-9901-970BB1DDBC09}"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fld id="{E6DBBA0E-04BD-49B3-81E0-B7DC76B77250}" type="datetime1">
              <a:rPr lang="en-US"/>
              <a:pPr>
                <a:defRPr/>
              </a:pPr>
              <a:t>11/19/2009</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r>
              <a:rPr lang="en-US"/>
              <a:t>Lecture 6</a:t>
            </a:r>
          </a:p>
        </p:txBody>
      </p:sp>
      <p:sp>
        <p:nvSpPr>
          <p:cNvPr id="389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5356DBEC-19B3-4648-874C-D9FE7F780085}"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800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E43892BC-B4E1-43F9-A1D1-D15B5C5C3344}" type="datetime1">
              <a:rPr lang="en-US"/>
              <a:pPr>
                <a:defRPr/>
              </a:pPr>
              <a:t>11/19/2009</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6"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 id="2147483687" r:id="rId12"/>
    <p:sldLayoutId id="2147483686" r:id="rId13"/>
  </p:sldLayoutIdLst>
  <p:hf hdr="0" dt="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charset="0"/>
        </a:defRPr>
      </a:lvl2pPr>
      <a:lvl3pPr algn="l" rtl="0" eaLnBrk="0" fontAlgn="base" hangingPunct="0">
        <a:spcBef>
          <a:spcPct val="0"/>
        </a:spcBef>
        <a:spcAft>
          <a:spcPct val="0"/>
        </a:spcAft>
        <a:defRPr sz="3600">
          <a:solidFill>
            <a:schemeClr val="tx1"/>
          </a:solidFill>
          <a:latin typeface="Arial" charset="0"/>
        </a:defRPr>
      </a:lvl3pPr>
      <a:lvl4pPr algn="l" rtl="0" eaLnBrk="0" fontAlgn="base" hangingPunct="0">
        <a:spcBef>
          <a:spcPct val="0"/>
        </a:spcBef>
        <a:spcAft>
          <a:spcPct val="0"/>
        </a:spcAft>
        <a:defRPr sz="3600">
          <a:solidFill>
            <a:schemeClr val="tx1"/>
          </a:solidFill>
          <a:latin typeface="Arial" charset="0"/>
        </a:defRPr>
      </a:lvl4pPr>
      <a:lvl5pPr algn="l" rtl="0" eaLnBrk="0" fontAlgn="base" hangingPunct="0">
        <a:spcBef>
          <a:spcPct val="0"/>
        </a:spcBef>
        <a:spcAft>
          <a:spcPct val="0"/>
        </a:spcAft>
        <a:defRPr sz="3600">
          <a:solidFill>
            <a:schemeClr val="tx1"/>
          </a:solidFill>
          <a:latin typeface="Arial" charset="0"/>
        </a:defRPr>
      </a:lvl5pPr>
      <a:lvl6pPr marL="457200" algn="l" rtl="0" fontAlgn="base">
        <a:spcBef>
          <a:spcPct val="0"/>
        </a:spcBef>
        <a:spcAft>
          <a:spcPct val="0"/>
        </a:spcAft>
        <a:defRPr sz="3600">
          <a:solidFill>
            <a:schemeClr val="tx1"/>
          </a:solidFill>
          <a:latin typeface="Arial" charset="0"/>
        </a:defRPr>
      </a:lvl6pPr>
      <a:lvl7pPr marL="914400" algn="l" rtl="0" fontAlgn="base">
        <a:spcBef>
          <a:spcPct val="0"/>
        </a:spcBef>
        <a:spcAft>
          <a:spcPct val="0"/>
        </a:spcAft>
        <a:defRPr sz="3600">
          <a:solidFill>
            <a:schemeClr val="tx1"/>
          </a:solidFill>
          <a:latin typeface="Arial" charset="0"/>
        </a:defRPr>
      </a:lvl7pPr>
      <a:lvl8pPr marL="1371600" algn="l" rtl="0" fontAlgn="base">
        <a:spcBef>
          <a:spcPct val="0"/>
        </a:spcBef>
        <a:spcAft>
          <a:spcPct val="0"/>
        </a:spcAft>
        <a:defRPr sz="3600">
          <a:solidFill>
            <a:schemeClr val="tx1"/>
          </a:solidFill>
          <a:latin typeface="Arial" charset="0"/>
        </a:defRPr>
      </a:lvl8pPr>
      <a:lvl9pPr marL="1828800" algn="l" rtl="0" fontAlgn="base">
        <a:spcBef>
          <a:spcPct val="0"/>
        </a:spcBef>
        <a:spcAft>
          <a:spcPct val="0"/>
        </a:spcAft>
        <a:defRPr sz="36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4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ctrTitle"/>
          </p:nvPr>
        </p:nvSpPr>
        <p:spPr>
          <a:xfrm>
            <a:off x="0" y="1828800"/>
            <a:ext cx="8991600" cy="1219200"/>
          </a:xfrm>
        </p:spPr>
        <p:txBody>
          <a:bodyPr/>
          <a:lstStyle/>
          <a:p>
            <a:pPr eaLnBrk="1" hangingPunct="1"/>
            <a:r>
              <a:rPr lang="en-US" sz="3600" dirty="0" smtClean="0"/>
              <a:t>COT 4600 Operating Systems Fall 2009</a:t>
            </a:r>
          </a:p>
        </p:txBody>
      </p:sp>
      <p:sp>
        <p:nvSpPr>
          <p:cNvPr id="16386" name="Rectangle 5"/>
          <p:cNvSpPr>
            <a:spLocks noGrp="1" noChangeArrowheads="1"/>
          </p:cNvSpPr>
          <p:nvPr>
            <p:ph type="subTitle" idx="1"/>
          </p:nvPr>
        </p:nvSpPr>
        <p:spPr>
          <a:xfrm>
            <a:off x="590550" y="4505325"/>
            <a:ext cx="7524750" cy="1619250"/>
          </a:xfrm>
        </p:spPr>
        <p:txBody>
          <a:bodyPr/>
          <a:lstStyle/>
          <a:p>
            <a:pPr eaLnBrk="1" hangingPunct="1"/>
            <a:r>
              <a:rPr lang="en-US" smtClean="0"/>
              <a:t>Dan C. Marinescu</a:t>
            </a:r>
          </a:p>
          <a:p>
            <a:pPr eaLnBrk="1" hangingPunct="1"/>
            <a:r>
              <a:rPr lang="en-US" smtClean="0"/>
              <a:t>Office: HEC 439 B</a:t>
            </a:r>
          </a:p>
          <a:p>
            <a:pPr eaLnBrk="1" hangingPunct="1"/>
            <a:r>
              <a:rPr lang="en-US" smtClean="0"/>
              <a:t>Office hours: Tu-Th  3:00-4:00 PM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4294967295"/>
          </p:nvPr>
        </p:nvSpPr>
        <p:spPr>
          <a:xfrm>
            <a:off x="342900" y="1411288"/>
            <a:ext cx="8382000" cy="4410075"/>
          </a:xfrm>
        </p:spPr>
        <p:txBody>
          <a:bodyPr/>
          <a:lstStyle/>
          <a:p>
            <a:pPr marL="273050" indent="-273050" eaLnBrk="1" hangingPunct="1"/>
            <a:endParaRPr lang="en-US" sz="1800" smtClean="0"/>
          </a:p>
        </p:txBody>
      </p:sp>
      <p:graphicFrame>
        <p:nvGraphicFramePr>
          <p:cNvPr id="5" name="Table 4"/>
          <p:cNvGraphicFramePr>
            <a:graphicFrameLocks noGrp="1"/>
          </p:cNvGraphicFramePr>
          <p:nvPr/>
        </p:nvGraphicFramePr>
        <p:xfrm>
          <a:off x="247650" y="739775"/>
          <a:ext cx="8677275" cy="5357813"/>
        </p:xfrm>
        <a:graphic>
          <a:graphicData uri="http://schemas.openxmlformats.org/drawingml/2006/table">
            <a:tbl>
              <a:tblPr/>
              <a:tblGrid>
                <a:gridCol w="1155700"/>
                <a:gridCol w="1314450"/>
                <a:gridCol w="1257300"/>
                <a:gridCol w="1546225"/>
                <a:gridCol w="1581150"/>
                <a:gridCol w="1822450"/>
              </a:tblGrid>
              <a:tr h="1236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Round Robin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rPr>
                        <a:t>FCFS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MFQ</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Multi-Level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Feedback Queue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SFJ</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Shortest Job First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SRJN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Shortest Remaining Job Next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21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Overhead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Low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The lowest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Can be high Complex data structures and processing routines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Gets a low priority if IO-bound processes are present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Can be high Routine to find to find the shortest job for each reschedule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Can be high Routine to find to find the minimum remaining time for each reschedule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923925" y="603250"/>
            <a:ext cx="7172325" cy="320675"/>
          </a:xfrm>
        </p:spPr>
        <p:txBody>
          <a:bodyPr lIns="0" rIns="0" bIns="0" anchor="b">
            <a:normAutofit fontScale="90000"/>
          </a:bodyPr>
          <a:lstStyle/>
          <a:p>
            <a:pPr eaLnBrk="1" hangingPunct="1"/>
            <a:r>
              <a:rPr lang="en-US" sz="2800" dirty="0" smtClean="0"/>
              <a:t>Terminology for scheduling algorithms</a:t>
            </a:r>
          </a:p>
        </p:txBody>
      </p:sp>
      <p:sp>
        <p:nvSpPr>
          <p:cNvPr id="26627" name="Rectangle 3"/>
          <p:cNvSpPr>
            <a:spLocks noGrp="1" noChangeArrowheads="1"/>
          </p:cNvSpPr>
          <p:nvPr>
            <p:ph type="body" sz="half" idx="4294967295"/>
          </p:nvPr>
        </p:nvSpPr>
        <p:spPr>
          <a:xfrm>
            <a:off x="609600" y="1600200"/>
            <a:ext cx="7658100" cy="4419600"/>
          </a:xfrm>
        </p:spPr>
        <p:txBody>
          <a:bodyPr/>
          <a:lstStyle/>
          <a:p>
            <a:pPr marL="273050" indent="-273050" eaLnBrk="1" hangingPunct="1"/>
            <a:r>
              <a:rPr lang="en-US" sz="2200" dirty="0" smtClean="0"/>
              <a:t>A scheduling problems is defined by</a:t>
            </a:r>
            <a:r>
              <a:rPr lang="en-US" sz="1800" dirty="0" smtClean="0"/>
              <a:t>                    :</a:t>
            </a:r>
          </a:p>
          <a:p>
            <a:pPr marL="639763" lvl="1" indent="-246063" eaLnBrk="1" hangingPunct="1"/>
            <a:r>
              <a:rPr lang="en-US" sz="1600" dirty="0" smtClean="0"/>
              <a:t>         The machine environment </a:t>
            </a:r>
          </a:p>
          <a:p>
            <a:pPr marL="639763" lvl="1" indent="-246063" eaLnBrk="1" hangingPunct="1"/>
            <a:r>
              <a:rPr lang="en-US" sz="1600" dirty="0" smtClean="0"/>
              <a:t>          A set of side constrains and characteristics</a:t>
            </a:r>
          </a:p>
          <a:p>
            <a:pPr marL="639763" lvl="1" indent="-246063" eaLnBrk="1" hangingPunct="1"/>
            <a:r>
              <a:rPr lang="en-US" sz="1600" dirty="0" smtClean="0"/>
              <a:t>          The optimality criterion</a:t>
            </a:r>
          </a:p>
          <a:p>
            <a:pPr marL="273050" indent="-273050" eaLnBrk="1" hangingPunct="1"/>
            <a:r>
              <a:rPr lang="en-US" sz="2200" dirty="0" smtClean="0"/>
              <a:t>Machine environments:</a:t>
            </a:r>
          </a:p>
          <a:p>
            <a:pPr marL="639763" lvl="1" indent="-246063" eaLnBrk="1" hangingPunct="1"/>
            <a:r>
              <a:rPr lang="en-US" sz="1600" dirty="0" smtClean="0"/>
              <a:t>1  </a:t>
            </a:r>
            <a:r>
              <a:rPr lang="en-US" sz="1600" dirty="0" smtClean="0">
                <a:sym typeface="Wingdings" pitchFamily="2" charset="2"/>
              </a:rPr>
              <a:t> </a:t>
            </a:r>
            <a:r>
              <a:rPr lang="en-US" sz="1600" dirty="0" smtClean="0"/>
              <a:t>One-machine. </a:t>
            </a:r>
          </a:p>
          <a:p>
            <a:pPr marL="639763" lvl="1" indent="-246063" eaLnBrk="1" hangingPunct="1"/>
            <a:r>
              <a:rPr lang="en-US" sz="1600" dirty="0" smtClean="0"/>
              <a:t> P </a:t>
            </a:r>
            <a:r>
              <a:rPr lang="en-US" sz="1600" dirty="0" smtClean="0">
                <a:sym typeface="Wingdings" pitchFamily="2" charset="2"/>
              </a:rPr>
              <a:t> </a:t>
            </a:r>
            <a:r>
              <a:rPr lang="en-US" sz="1600" dirty="0" smtClean="0"/>
              <a:t>Parallel identical machines</a:t>
            </a:r>
          </a:p>
          <a:p>
            <a:pPr marL="639763" lvl="1" indent="-246063" eaLnBrk="1" hangingPunct="1"/>
            <a:r>
              <a:rPr lang="en-US" sz="1600" dirty="0" smtClean="0"/>
              <a:t>Q </a:t>
            </a:r>
            <a:r>
              <a:rPr lang="en-US" sz="1600" dirty="0" smtClean="0">
                <a:sym typeface="Wingdings" pitchFamily="2" charset="2"/>
              </a:rPr>
              <a:t> </a:t>
            </a:r>
            <a:r>
              <a:rPr lang="en-US" sz="1600" dirty="0" smtClean="0"/>
              <a:t>Parallel machines of different speeds</a:t>
            </a:r>
          </a:p>
          <a:p>
            <a:pPr marL="639763" lvl="1" indent="-246063" eaLnBrk="1" hangingPunct="1"/>
            <a:r>
              <a:rPr lang="en-US" sz="1600" dirty="0" smtClean="0"/>
              <a:t>R </a:t>
            </a:r>
            <a:r>
              <a:rPr lang="en-US" sz="1600" dirty="0" smtClean="0">
                <a:sym typeface="Wingdings" pitchFamily="2" charset="2"/>
              </a:rPr>
              <a:t> Parallel unrelated machines</a:t>
            </a:r>
          </a:p>
          <a:p>
            <a:pPr marL="639763" lvl="1" indent="-246063" eaLnBrk="1" hangingPunct="1"/>
            <a:r>
              <a:rPr lang="en-US" sz="1600" dirty="0" smtClean="0">
                <a:sym typeface="Wingdings" pitchFamily="2" charset="2"/>
              </a:rPr>
              <a:t>O  Open shop.</a:t>
            </a:r>
            <a:r>
              <a:rPr lang="en-US" sz="1600" dirty="0" smtClean="0"/>
              <a:t> m specialized machines; a job requires a number of operations each demanding processing by a specific machine</a:t>
            </a:r>
          </a:p>
          <a:p>
            <a:pPr marL="639763" lvl="1" indent="-246063" eaLnBrk="1" hangingPunct="1"/>
            <a:r>
              <a:rPr lang="en-US" sz="1600" dirty="0" smtClean="0"/>
              <a:t>F </a:t>
            </a:r>
            <a:r>
              <a:rPr lang="en-US" sz="1600" dirty="0" smtClean="0">
                <a:sym typeface="Wingdings" pitchFamily="2" charset="2"/>
              </a:rPr>
              <a:t> Floor shop</a:t>
            </a:r>
            <a:endParaRPr lang="en-US" sz="1600" dirty="0" smtClean="0"/>
          </a:p>
        </p:txBody>
      </p:sp>
      <p:graphicFrame>
        <p:nvGraphicFramePr>
          <p:cNvPr id="26628" name="Object 4"/>
          <p:cNvGraphicFramePr>
            <a:graphicFrameLocks noChangeAspect="1"/>
          </p:cNvGraphicFramePr>
          <p:nvPr>
            <p:ph sz="quarter" idx="4294967295"/>
          </p:nvPr>
        </p:nvGraphicFramePr>
        <p:xfrm>
          <a:off x="1311275" y="2344738"/>
          <a:ext cx="444500" cy="315912"/>
        </p:xfrm>
        <a:graphic>
          <a:graphicData uri="http://schemas.openxmlformats.org/presentationml/2006/ole">
            <p:oleObj spid="_x0000_s26628" name="Equation" r:id="rId3" imgW="253800" imgH="203040" progId="Equation.3">
              <p:embed/>
            </p:oleObj>
          </a:graphicData>
        </a:graphic>
      </p:graphicFrame>
      <p:graphicFrame>
        <p:nvGraphicFramePr>
          <p:cNvPr id="26629" name="Object 6"/>
          <p:cNvGraphicFramePr>
            <a:graphicFrameLocks noChangeAspect="1"/>
          </p:cNvGraphicFramePr>
          <p:nvPr>
            <p:ph sz="quarter" idx="4294967295"/>
          </p:nvPr>
        </p:nvGraphicFramePr>
        <p:xfrm>
          <a:off x="1349375" y="2073275"/>
          <a:ext cx="434975" cy="307975"/>
        </p:xfrm>
        <a:graphic>
          <a:graphicData uri="http://schemas.openxmlformats.org/presentationml/2006/ole">
            <p:oleObj spid="_x0000_s26629" name="Equation" r:id="rId4" imgW="253800" imgH="203040" progId="Equation.3">
              <p:embed/>
            </p:oleObj>
          </a:graphicData>
        </a:graphic>
      </p:graphicFrame>
      <p:graphicFrame>
        <p:nvGraphicFramePr>
          <p:cNvPr id="26630" name="Object 8"/>
          <p:cNvGraphicFramePr>
            <a:graphicFrameLocks noChangeAspect="1"/>
          </p:cNvGraphicFramePr>
          <p:nvPr/>
        </p:nvGraphicFramePr>
        <p:xfrm>
          <a:off x="1336675" y="2698750"/>
          <a:ext cx="422275" cy="355600"/>
        </p:xfrm>
        <a:graphic>
          <a:graphicData uri="http://schemas.openxmlformats.org/presentationml/2006/ole">
            <p:oleObj spid="_x0000_s26630" name="Equation" r:id="rId5" imgW="241200" imgH="203040" progId="Equation.3">
              <p:embed/>
            </p:oleObj>
          </a:graphicData>
        </a:graphic>
      </p:graphicFrame>
      <p:graphicFrame>
        <p:nvGraphicFramePr>
          <p:cNvPr id="26631" name="Object 9"/>
          <p:cNvGraphicFramePr>
            <a:graphicFrameLocks noChangeAspect="1"/>
          </p:cNvGraphicFramePr>
          <p:nvPr/>
        </p:nvGraphicFramePr>
        <p:xfrm>
          <a:off x="5578475" y="1527175"/>
          <a:ext cx="1397000" cy="508000"/>
        </p:xfrm>
        <a:graphic>
          <a:graphicData uri="http://schemas.openxmlformats.org/presentationml/2006/ole">
            <p:oleObj spid="_x0000_s26631" name="Equation" r:id="rId6" imgW="558720" imgH="20304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181100" y="685800"/>
            <a:ext cx="7029450" cy="457200"/>
          </a:xfrm>
        </p:spPr>
        <p:txBody>
          <a:bodyPr lIns="0" rIns="0" bIns="0" anchor="b">
            <a:normAutofit fontScale="90000"/>
          </a:bodyPr>
          <a:lstStyle/>
          <a:p>
            <a:pPr eaLnBrk="1" hangingPunct="1"/>
            <a:r>
              <a:rPr lang="en-US" sz="2800" dirty="0" smtClean="0"/>
              <a:t>One-machine environment</a:t>
            </a:r>
          </a:p>
        </p:txBody>
      </p:sp>
      <p:sp>
        <p:nvSpPr>
          <p:cNvPr id="27651" name="Rectangle 3"/>
          <p:cNvSpPr>
            <a:spLocks noGrp="1" noChangeArrowheads="1"/>
          </p:cNvSpPr>
          <p:nvPr>
            <p:ph type="body" sz="half" idx="4294967295"/>
          </p:nvPr>
        </p:nvSpPr>
        <p:spPr>
          <a:xfrm>
            <a:off x="447675" y="1400175"/>
            <a:ext cx="8191500" cy="4419600"/>
          </a:xfrm>
        </p:spPr>
        <p:txBody>
          <a:bodyPr/>
          <a:lstStyle/>
          <a:p>
            <a:pPr marL="273050" indent="-273050" eaLnBrk="1" hangingPunct="1"/>
            <a:r>
              <a:rPr lang="en-US" sz="2000" dirty="0" smtClean="0"/>
              <a:t>n jobs </a:t>
            </a:r>
            <a:r>
              <a:rPr lang="en-US" sz="2000" dirty="0" smtClean="0">
                <a:sym typeface="Wingdings" pitchFamily="2" charset="2"/>
              </a:rPr>
              <a:t>1,2,….n. </a:t>
            </a:r>
          </a:p>
          <a:p>
            <a:pPr marL="273050" indent="-273050" eaLnBrk="1" hangingPunct="1"/>
            <a:r>
              <a:rPr lang="en-US" sz="2000" dirty="0" err="1" smtClean="0">
                <a:sym typeface="Wingdings" pitchFamily="2" charset="2"/>
              </a:rPr>
              <a:t>p</a:t>
            </a:r>
            <a:r>
              <a:rPr lang="en-US" sz="2000" baseline="-25000" dirty="0" err="1" smtClean="0">
                <a:sym typeface="Wingdings" pitchFamily="2" charset="2"/>
              </a:rPr>
              <a:t>j</a:t>
            </a:r>
            <a:r>
              <a:rPr lang="en-US" sz="2000" baseline="-25000" dirty="0" smtClean="0">
                <a:sym typeface="Wingdings" pitchFamily="2" charset="2"/>
              </a:rPr>
              <a:t>  </a:t>
            </a:r>
            <a:r>
              <a:rPr lang="en-US" sz="2000" dirty="0" smtClean="0">
                <a:sym typeface="Wingdings" pitchFamily="2" charset="2"/>
              </a:rPr>
              <a:t>amount of time required by job j.</a:t>
            </a:r>
          </a:p>
          <a:p>
            <a:pPr marL="273050" indent="-273050" eaLnBrk="1" hangingPunct="1"/>
            <a:r>
              <a:rPr lang="en-US" sz="2000" dirty="0" err="1" smtClean="0">
                <a:sym typeface="Wingdings" pitchFamily="2" charset="2"/>
              </a:rPr>
              <a:t>r</a:t>
            </a:r>
            <a:r>
              <a:rPr lang="en-US" sz="2000" baseline="-25000" dirty="0" err="1" smtClean="0">
                <a:sym typeface="Wingdings" pitchFamily="2" charset="2"/>
              </a:rPr>
              <a:t>j</a:t>
            </a:r>
            <a:r>
              <a:rPr lang="en-US" sz="2000" baseline="-25000" dirty="0" smtClean="0">
                <a:sym typeface="Wingdings" pitchFamily="2" charset="2"/>
              </a:rPr>
              <a:t> </a:t>
            </a:r>
            <a:r>
              <a:rPr lang="en-US" sz="2000" dirty="0" smtClean="0">
                <a:sym typeface="Wingdings" pitchFamily="2" charset="2"/>
              </a:rPr>
              <a:t> the release time of job j, the time when job j is available for processing. </a:t>
            </a:r>
          </a:p>
          <a:p>
            <a:pPr marL="273050" indent="-273050" eaLnBrk="1" hangingPunct="1"/>
            <a:r>
              <a:rPr lang="en-US" sz="2000" dirty="0" err="1" smtClean="0">
                <a:sym typeface="Wingdings" pitchFamily="2" charset="2"/>
              </a:rPr>
              <a:t>w</a:t>
            </a:r>
            <a:r>
              <a:rPr lang="en-US" sz="2000" baseline="-25000" dirty="0" err="1" smtClean="0">
                <a:sym typeface="Wingdings" pitchFamily="2" charset="2"/>
              </a:rPr>
              <a:t>j</a:t>
            </a:r>
            <a:r>
              <a:rPr lang="en-US" sz="2000" baseline="-25000" dirty="0" smtClean="0">
                <a:sym typeface="Wingdings" pitchFamily="2" charset="2"/>
              </a:rPr>
              <a:t> </a:t>
            </a:r>
            <a:r>
              <a:rPr lang="en-US" sz="2000" dirty="0" smtClean="0">
                <a:sym typeface="Wingdings" pitchFamily="2" charset="2"/>
              </a:rPr>
              <a:t> the weight of job j.</a:t>
            </a:r>
          </a:p>
          <a:p>
            <a:pPr marL="273050" indent="-273050" eaLnBrk="1" hangingPunct="1"/>
            <a:r>
              <a:rPr lang="en-US" sz="2000" dirty="0" err="1" smtClean="0">
                <a:sym typeface="Wingdings" pitchFamily="2" charset="2"/>
              </a:rPr>
              <a:t>d</a:t>
            </a:r>
            <a:r>
              <a:rPr lang="en-US" sz="2000" baseline="-25000" dirty="0" err="1" smtClean="0">
                <a:sym typeface="Wingdings" pitchFamily="2" charset="2"/>
              </a:rPr>
              <a:t>j</a:t>
            </a:r>
            <a:r>
              <a:rPr lang="en-US" sz="2000" dirty="0" smtClean="0">
                <a:sym typeface="Wingdings" pitchFamily="2" charset="2"/>
              </a:rPr>
              <a:t> due time of job j; time job j  should be completed.</a:t>
            </a:r>
          </a:p>
          <a:p>
            <a:pPr marL="273050" indent="-273050" eaLnBrk="1" hangingPunct="1"/>
            <a:r>
              <a:rPr lang="en-US" sz="2000" dirty="0" smtClean="0">
                <a:sym typeface="Wingdings" pitchFamily="2" charset="2"/>
              </a:rPr>
              <a:t>A schedule S specifies for each job j which </a:t>
            </a:r>
            <a:r>
              <a:rPr lang="en-US" sz="2000" dirty="0" err="1" smtClean="0">
                <a:sym typeface="Wingdings" pitchFamily="2" charset="2"/>
              </a:rPr>
              <a:t>p</a:t>
            </a:r>
            <a:r>
              <a:rPr lang="en-US" sz="2000" baseline="-25000" dirty="0" err="1" smtClean="0">
                <a:sym typeface="Wingdings" pitchFamily="2" charset="2"/>
              </a:rPr>
              <a:t>j</a:t>
            </a:r>
            <a:r>
              <a:rPr lang="en-US" sz="2000" baseline="-25000" dirty="0" smtClean="0">
                <a:sym typeface="Wingdings" pitchFamily="2" charset="2"/>
              </a:rPr>
              <a:t> </a:t>
            </a:r>
            <a:r>
              <a:rPr lang="en-US" sz="2000" dirty="0" smtClean="0">
                <a:sym typeface="Wingdings" pitchFamily="2" charset="2"/>
              </a:rPr>
              <a:t>units of time are used to process the job.</a:t>
            </a:r>
          </a:p>
          <a:p>
            <a:pPr marL="273050" indent="-273050" eaLnBrk="1" hangingPunct="1"/>
            <a:r>
              <a:rPr lang="en-US" sz="2000" b="1" dirty="0" err="1" smtClean="0">
                <a:sym typeface="Wingdings" pitchFamily="2" charset="2"/>
              </a:rPr>
              <a:t>C</a:t>
            </a:r>
            <a:r>
              <a:rPr lang="en-US" sz="2000" b="1" baseline="30000" dirty="0" err="1" smtClean="0">
                <a:sym typeface="Wingdings" pitchFamily="2" charset="2"/>
              </a:rPr>
              <a:t>S</a:t>
            </a:r>
            <a:r>
              <a:rPr lang="en-US" sz="2000" b="1" baseline="-25000" dirty="0" err="1" smtClean="0">
                <a:sym typeface="Wingdings" pitchFamily="2" charset="2"/>
              </a:rPr>
              <a:t>j</a:t>
            </a:r>
            <a:r>
              <a:rPr lang="en-US" sz="2000" b="1" dirty="0" smtClean="0">
                <a:sym typeface="Wingdings" pitchFamily="2" charset="2"/>
              </a:rPr>
              <a:t>  </a:t>
            </a:r>
            <a:r>
              <a:rPr lang="en-US" sz="2000" dirty="0" smtClean="0">
                <a:sym typeface="Wingdings" pitchFamily="2" charset="2"/>
              </a:rPr>
              <a:t> the completion time of job j under schedule S.</a:t>
            </a:r>
          </a:p>
          <a:p>
            <a:pPr marL="273050" indent="-273050" eaLnBrk="1" hangingPunct="1"/>
            <a:r>
              <a:rPr lang="en-US" sz="2000" dirty="0" smtClean="0">
                <a:sym typeface="Wingdings" pitchFamily="2" charset="2"/>
              </a:rPr>
              <a:t>The </a:t>
            </a:r>
            <a:r>
              <a:rPr lang="en-US" sz="2000" dirty="0" err="1" smtClean="0">
                <a:sym typeface="Wingdings" pitchFamily="2" charset="2"/>
              </a:rPr>
              <a:t>makespan</a:t>
            </a:r>
            <a:r>
              <a:rPr lang="en-US" sz="2000" dirty="0" smtClean="0">
                <a:sym typeface="Wingdings" pitchFamily="2" charset="2"/>
              </a:rPr>
              <a:t> of S is:  </a:t>
            </a:r>
            <a:r>
              <a:rPr lang="en-US" sz="2000" dirty="0" err="1" smtClean="0">
                <a:sym typeface="Wingdings" pitchFamily="2" charset="2"/>
              </a:rPr>
              <a:t>C</a:t>
            </a:r>
            <a:r>
              <a:rPr lang="en-US" sz="2000" baseline="30000" dirty="0" err="1" smtClean="0">
                <a:sym typeface="Wingdings" pitchFamily="2" charset="2"/>
              </a:rPr>
              <a:t>S</a:t>
            </a:r>
            <a:r>
              <a:rPr lang="en-US" sz="2000" baseline="-25000" dirty="0" err="1" smtClean="0">
                <a:sym typeface="Wingdings" pitchFamily="2" charset="2"/>
              </a:rPr>
              <a:t>max</a:t>
            </a:r>
            <a:r>
              <a:rPr lang="en-US" sz="2000" baseline="-25000" dirty="0" smtClean="0">
                <a:sym typeface="Wingdings" pitchFamily="2" charset="2"/>
              </a:rPr>
              <a:t> </a:t>
            </a:r>
            <a:r>
              <a:rPr lang="en-US" sz="2000" dirty="0" smtClean="0">
                <a:sym typeface="Wingdings" pitchFamily="2" charset="2"/>
              </a:rPr>
              <a:t>= max </a:t>
            </a:r>
            <a:r>
              <a:rPr lang="en-US" sz="2000" dirty="0" err="1" smtClean="0">
                <a:sym typeface="Wingdings" pitchFamily="2" charset="2"/>
              </a:rPr>
              <a:t>C</a:t>
            </a:r>
            <a:r>
              <a:rPr lang="en-US" sz="2000" baseline="30000" dirty="0" err="1" smtClean="0">
                <a:sym typeface="Wingdings" pitchFamily="2" charset="2"/>
              </a:rPr>
              <a:t>S</a:t>
            </a:r>
            <a:r>
              <a:rPr lang="en-US" sz="2000" baseline="-25000" dirty="0" err="1" smtClean="0">
                <a:sym typeface="Wingdings" pitchFamily="2" charset="2"/>
              </a:rPr>
              <a:t>j</a:t>
            </a:r>
            <a:r>
              <a:rPr lang="en-US" sz="2000" dirty="0" smtClean="0">
                <a:sym typeface="Wingdings" pitchFamily="2" charset="2"/>
              </a:rPr>
              <a:t> </a:t>
            </a:r>
          </a:p>
          <a:p>
            <a:pPr marL="273050" indent="-273050" eaLnBrk="1" hangingPunct="1"/>
            <a:r>
              <a:rPr lang="en-US" sz="2000" dirty="0" smtClean="0">
                <a:sym typeface="Wingdings" pitchFamily="2" charset="2"/>
              </a:rPr>
              <a:t>The average completion time is</a:t>
            </a:r>
          </a:p>
          <a:p>
            <a:pPr marL="273050" indent="-273050" eaLnBrk="1" hangingPunct="1"/>
            <a:endParaRPr lang="en-US" sz="2000" dirty="0" smtClean="0">
              <a:sym typeface="Wingdings" pitchFamily="2" charset="2"/>
            </a:endParaRPr>
          </a:p>
          <a:p>
            <a:pPr marL="273050" indent="-273050" eaLnBrk="1" hangingPunct="1"/>
            <a:endParaRPr lang="en-US" sz="1800" dirty="0" smtClean="0"/>
          </a:p>
        </p:txBody>
      </p:sp>
      <p:graphicFrame>
        <p:nvGraphicFramePr>
          <p:cNvPr id="27652" name="Object 4"/>
          <p:cNvGraphicFramePr>
            <a:graphicFrameLocks noChangeAspect="1"/>
          </p:cNvGraphicFramePr>
          <p:nvPr>
            <p:ph sz="half" idx="4294967295"/>
          </p:nvPr>
        </p:nvGraphicFramePr>
        <p:xfrm>
          <a:off x="4476750" y="4930775"/>
          <a:ext cx="1249363" cy="1041400"/>
        </p:xfrm>
        <a:graphic>
          <a:graphicData uri="http://schemas.openxmlformats.org/presentationml/2006/ole">
            <p:oleObj spid="_x0000_s27652" name="Equation" r:id="rId3" imgW="533160" imgH="44424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1009650" y="685800"/>
            <a:ext cx="7200900" cy="457200"/>
          </a:xfrm>
        </p:spPr>
        <p:txBody>
          <a:bodyPr lIns="0" rIns="0" bIns="0" anchor="b">
            <a:normAutofit fontScale="90000"/>
          </a:bodyPr>
          <a:lstStyle/>
          <a:p>
            <a:pPr eaLnBrk="1" hangingPunct="1"/>
            <a:r>
              <a:rPr lang="en-US" sz="2800" dirty="0" smtClean="0"/>
              <a:t>One-machine environment (cont’d)</a:t>
            </a:r>
          </a:p>
        </p:txBody>
      </p:sp>
      <p:sp>
        <p:nvSpPr>
          <p:cNvPr id="28675" name="Rectangle 3"/>
          <p:cNvSpPr>
            <a:spLocks noGrp="1" noChangeArrowheads="1"/>
          </p:cNvSpPr>
          <p:nvPr>
            <p:ph type="body" sz="half" idx="4294967295"/>
          </p:nvPr>
        </p:nvSpPr>
        <p:spPr>
          <a:xfrm>
            <a:off x="419100" y="1600200"/>
            <a:ext cx="8315325" cy="4419600"/>
          </a:xfrm>
        </p:spPr>
        <p:txBody>
          <a:bodyPr/>
          <a:lstStyle/>
          <a:p>
            <a:pPr marL="273050" indent="-273050" eaLnBrk="1" hangingPunct="1">
              <a:lnSpc>
                <a:spcPct val="90000"/>
              </a:lnSpc>
            </a:pPr>
            <a:r>
              <a:rPr lang="en-US" sz="2500" dirty="0" smtClean="0">
                <a:sym typeface="Wingdings" pitchFamily="2" charset="2"/>
              </a:rPr>
              <a:t>Average weighted completion time:</a:t>
            </a:r>
          </a:p>
          <a:p>
            <a:pPr marL="273050" indent="-273050" eaLnBrk="1" hangingPunct="1">
              <a:lnSpc>
                <a:spcPct val="90000"/>
              </a:lnSpc>
            </a:pPr>
            <a:r>
              <a:rPr lang="en-US" sz="2500" dirty="0" smtClean="0">
                <a:sym typeface="Wingdings" pitchFamily="2" charset="2"/>
              </a:rPr>
              <a:t>Optimality criteria  minimize: </a:t>
            </a:r>
          </a:p>
          <a:p>
            <a:pPr marL="639763" lvl="1" indent="-246063" eaLnBrk="1" hangingPunct="1">
              <a:lnSpc>
                <a:spcPct val="90000"/>
              </a:lnSpc>
            </a:pPr>
            <a:r>
              <a:rPr lang="en-US" dirty="0" smtClean="0">
                <a:sym typeface="Wingdings" pitchFamily="2" charset="2"/>
              </a:rPr>
              <a:t>the </a:t>
            </a:r>
            <a:r>
              <a:rPr lang="en-US" dirty="0" err="1" smtClean="0">
                <a:sym typeface="Wingdings" pitchFamily="2" charset="2"/>
              </a:rPr>
              <a:t>makespan</a:t>
            </a:r>
            <a:r>
              <a:rPr lang="en-US" dirty="0" smtClean="0">
                <a:sym typeface="Wingdings" pitchFamily="2" charset="2"/>
              </a:rPr>
              <a:t> </a:t>
            </a:r>
            <a:r>
              <a:rPr lang="en-US" dirty="0" err="1" smtClean="0">
                <a:sym typeface="Wingdings" pitchFamily="2" charset="2"/>
              </a:rPr>
              <a:t>C</a:t>
            </a:r>
            <a:r>
              <a:rPr lang="en-US" baseline="30000" dirty="0" err="1" smtClean="0">
                <a:sym typeface="Wingdings" pitchFamily="2" charset="2"/>
              </a:rPr>
              <a:t>S</a:t>
            </a:r>
            <a:r>
              <a:rPr lang="en-US" baseline="-25000" dirty="0" err="1" smtClean="0">
                <a:sym typeface="Wingdings" pitchFamily="2" charset="2"/>
              </a:rPr>
              <a:t>max</a:t>
            </a:r>
            <a:endParaRPr lang="en-US" dirty="0" smtClean="0">
              <a:sym typeface="Wingdings" pitchFamily="2" charset="2"/>
            </a:endParaRPr>
          </a:p>
          <a:p>
            <a:pPr marL="639763" lvl="1" indent="-246063" eaLnBrk="1" hangingPunct="1">
              <a:lnSpc>
                <a:spcPct val="90000"/>
              </a:lnSpc>
            </a:pPr>
            <a:r>
              <a:rPr lang="en-US" dirty="0" smtClean="0">
                <a:sym typeface="Wingdings" pitchFamily="2" charset="2"/>
              </a:rPr>
              <a:t>the  average completion time :</a:t>
            </a:r>
          </a:p>
          <a:p>
            <a:pPr marL="639763" lvl="1" indent="-246063" eaLnBrk="1" hangingPunct="1">
              <a:lnSpc>
                <a:spcPct val="90000"/>
              </a:lnSpc>
            </a:pPr>
            <a:r>
              <a:rPr lang="en-US" dirty="0" smtClean="0">
                <a:sym typeface="Wingdings" pitchFamily="2" charset="2"/>
              </a:rPr>
              <a:t>The average weighted completion time:</a:t>
            </a:r>
          </a:p>
          <a:p>
            <a:pPr marL="273050" indent="-273050" eaLnBrk="1" hangingPunct="1">
              <a:lnSpc>
                <a:spcPct val="90000"/>
              </a:lnSpc>
            </a:pPr>
            <a:r>
              <a:rPr lang="en-US" sz="2500" dirty="0" smtClean="0">
                <a:sym typeface="Wingdings" pitchFamily="2" charset="2"/>
              </a:rPr>
              <a:t>                        the lateness of job j</a:t>
            </a:r>
          </a:p>
          <a:p>
            <a:pPr marL="273050" indent="-273050" eaLnBrk="1" hangingPunct="1">
              <a:lnSpc>
                <a:spcPct val="90000"/>
              </a:lnSpc>
            </a:pPr>
            <a:r>
              <a:rPr lang="en-US" sz="2500" dirty="0" smtClean="0">
                <a:sym typeface="Wingdings" pitchFamily="2" charset="2"/>
              </a:rPr>
              <a:t>                        maximum lateness of any job under schedule S. Another optimality criteria, minimize maximum lateness.</a:t>
            </a:r>
          </a:p>
          <a:p>
            <a:pPr marL="273050" indent="-273050" eaLnBrk="1" hangingPunct="1">
              <a:lnSpc>
                <a:spcPct val="90000"/>
              </a:lnSpc>
            </a:pPr>
            <a:endParaRPr lang="en-US" sz="2200" dirty="0" smtClean="0">
              <a:sym typeface="Wingdings" pitchFamily="2" charset="2"/>
            </a:endParaRPr>
          </a:p>
          <a:p>
            <a:pPr marL="273050" indent="-273050" eaLnBrk="1" hangingPunct="1">
              <a:lnSpc>
                <a:spcPct val="90000"/>
              </a:lnSpc>
            </a:pPr>
            <a:endParaRPr lang="en-US" sz="1800" dirty="0" smtClean="0"/>
          </a:p>
        </p:txBody>
      </p:sp>
      <p:graphicFrame>
        <p:nvGraphicFramePr>
          <p:cNvPr id="28676" name="Object 4"/>
          <p:cNvGraphicFramePr>
            <a:graphicFrameLocks noChangeAspect="1"/>
          </p:cNvGraphicFramePr>
          <p:nvPr>
            <p:ph sz="quarter" idx="4294967295"/>
          </p:nvPr>
        </p:nvGraphicFramePr>
        <p:xfrm>
          <a:off x="6762750" y="1417638"/>
          <a:ext cx="1131888" cy="881062"/>
        </p:xfrm>
        <a:graphic>
          <a:graphicData uri="http://schemas.openxmlformats.org/presentationml/2006/ole">
            <p:oleObj spid="_x0000_s28676" name="Equation" r:id="rId3" imgW="571320" imgH="444240" progId="Equation.3">
              <p:embed/>
            </p:oleObj>
          </a:graphicData>
        </a:graphic>
      </p:graphicFrame>
      <p:graphicFrame>
        <p:nvGraphicFramePr>
          <p:cNvPr id="28677" name="Object 5"/>
          <p:cNvGraphicFramePr>
            <a:graphicFrameLocks noChangeAspect="1"/>
          </p:cNvGraphicFramePr>
          <p:nvPr>
            <p:ph sz="quarter" idx="4294967295"/>
          </p:nvPr>
        </p:nvGraphicFramePr>
        <p:xfrm>
          <a:off x="5233988" y="2606675"/>
          <a:ext cx="814387" cy="765175"/>
        </p:xfrm>
        <a:graphic>
          <a:graphicData uri="http://schemas.openxmlformats.org/presentationml/2006/ole">
            <p:oleObj spid="_x0000_s28677" name="Equation" r:id="rId4" imgW="419040" imgH="444240" progId="Equation.3">
              <p:embed/>
            </p:oleObj>
          </a:graphicData>
        </a:graphic>
      </p:graphicFrame>
      <p:graphicFrame>
        <p:nvGraphicFramePr>
          <p:cNvPr id="28678" name="Object 7"/>
          <p:cNvGraphicFramePr>
            <a:graphicFrameLocks noChangeAspect="1"/>
          </p:cNvGraphicFramePr>
          <p:nvPr/>
        </p:nvGraphicFramePr>
        <p:xfrm>
          <a:off x="6496050" y="3017838"/>
          <a:ext cx="1181100" cy="919162"/>
        </p:xfrm>
        <a:graphic>
          <a:graphicData uri="http://schemas.openxmlformats.org/presentationml/2006/ole">
            <p:oleObj spid="_x0000_s28678" name="Equation" r:id="rId5" imgW="571320" imgH="444240" progId="Equation.3">
              <p:embed/>
            </p:oleObj>
          </a:graphicData>
        </a:graphic>
      </p:graphicFrame>
      <p:graphicFrame>
        <p:nvGraphicFramePr>
          <p:cNvPr id="28679" name="Object 9"/>
          <p:cNvGraphicFramePr>
            <a:graphicFrameLocks noChangeAspect="1"/>
          </p:cNvGraphicFramePr>
          <p:nvPr/>
        </p:nvGraphicFramePr>
        <p:xfrm>
          <a:off x="696913" y="3768725"/>
          <a:ext cx="2147887" cy="530225"/>
        </p:xfrm>
        <a:graphic>
          <a:graphicData uri="http://schemas.openxmlformats.org/presentationml/2006/ole">
            <p:oleObj spid="_x0000_s28679" name="Equation" r:id="rId6" imgW="1028520" imgH="253800" progId="Equation.3">
              <p:embed/>
            </p:oleObj>
          </a:graphicData>
        </a:graphic>
      </p:graphicFrame>
      <p:graphicFrame>
        <p:nvGraphicFramePr>
          <p:cNvPr id="28680" name="Object 10"/>
          <p:cNvGraphicFramePr>
            <a:graphicFrameLocks noChangeAspect="1"/>
          </p:cNvGraphicFramePr>
          <p:nvPr/>
        </p:nvGraphicFramePr>
        <p:xfrm>
          <a:off x="963613" y="3355975"/>
          <a:ext cx="1671637" cy="530225"/>
        </p:xfrm>
        <a:graphic>
          <a:graphicData uri="http://schemas.openxmlformats.org/presentationml/2006/ole">
            <p:oleObj spid="_x0000_s28680" name="Equation" r:id="rId7" imgW="799920" imgH="25380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561975" y="617538"/>
            <a:ext cx="7648575" cy="346075"/>
          </a:xfrm>
        </p:spPr>
        <p:txBody>
          <a:bodyPr lIns="0" rIns="0" bIns="0" anchor="b"/>
          <a:lstStyle/>
          <a:p>
            <a:pPr eaLnBrk="1" hangingPunct="1"/>
            <a:r>
              <a:rPr lang="en-US" sz="2800" dirty="0" smtClean="0"/>
              <a:t>Priority rules for one machine environment</a:t>
            </a:r>
          </a:p>
        </p:txBody>
      </p:sp>
      <p:sp>
        <p:nvSpPr>
          <p:cNvPr id="29699" name="Rectangle 3"/>
          <p:cNvSpPr>
            <a:spLocks noGrp="1" noChangeArrowheads="1"/>
          </p:cNvSpPr>
          <p:nvPr>
            <p:ph type="body" sz="half" idx="4294967295"/>
          </p:nvPr>
        </p:nvSpPr>
        <p:spPr>
          <a:xfrm>
            <a:off x="400050" y="1600200"/>
            <a:ext cx="8372475" cy="4419600"/>
          </a:xfrm>
        </p:spPr>
        <p:txBody>
          <a:bodyPr/>
          <a:lstStyle/>
          <a:p>
            <a:pPr marL="273050" indent="-273050" eaLnBrk="1" hangingPunct="1"/>
            <a:r>
              <a:rPr lang="en-US" sz="1800" smtClean="0"/>
              <a:t>Theorem: scheduling jobs according to SPT – shortest processing time is optimal for </a:t>
            </a:r>
          </a:p>
          <a:p>
            <a:pPr marL="273050" indent="-273050" eaLnBrk="1" hangingPunct="1"/>
            <a:endParaRPr lang="en-US" sz="1800" smtClean="0"/>
          </a:p>
          <a:p>
            <a:pPr marL="273050" indent="-273050" eaLnBrk="1" hangingPunct="1">
              <a:buFont typeface="Wingdings" pitchFamily="2" charset="2"/>
              <a:buNone/>
            </a:pPr>
            <a:endParaRPr lang="en-US" sz="1800" smtClean="0"/>
          </a:p>
          <a:p>
            <a:pPr marL="273050" indent="-273050" eaLnBrk="1" hangingPunct="1"/>
            <a:endParaRPr lang="en-US" sz="1800" smtClean="0"/>
          </a:p>
          <a:p>
            <a:pPr marL="273050" indent="-273050" eaLnBrk="1" hangingPunct="1"/>
            <a:r>
              <a:rPr lang="en-US" sz="1800" smtClean="0"/>
              <a:t>Theorem: scheduling jobs in non-decreasing order of </a:t>
            </a:r>
          </a:p>
          <a:p>
            <a:pPr marL="273050" indent="-273050" eaLnBrk="1" hangingPunct="1">
              <a:buFont typeface="Wingdings" pitchFamily="2" charset="2"/>
              <a:buNone/>
            </a:pPr>
            <a:r>
              <a:rPr lang="en-US" sz="1800" smtClean="0"/>
              <a:t>      is optimal for  </a:t>
            </a:r>
          </a:p>
          <a:p>
            <a:pPr marL="273050" indent="-273050" eaLnBrk="1" hangingPunct="1"/>
            <a:endParaRPr lang="en-US" sz="1800" smtClean="0"/>
          </a:p>
          <a:p>
            <a:pPr marL="273050" indent="-273050" eaLnBrk="1" hangingPunct="1">
              <a:buFont typeface="Wingdings" pitchFamily="2" charset="2"/>
              <a:buNone/>
            </a:pPr>
            <a:r>
              <a:rPr lang="en-US" sz="1800" smtClean="0"/>
              <a:t>  </a:t>
            </a:r>
          </a:p>
        </p:txBody>
      </p:sp>
      <p:graphicFrame>
        <p:nvGraphicFramePr>
          <p:cNvPr id="29700" name="Object 4"/>
          <p:cNvGraphicFramePr>
            <a:graphicFrameLocks noChangeAspect="1"/>
          </p:cNvGraphicFramePr>
          <p:nvPr>
            <p:ph sz="quarter" idx="4294967295"/>
          </p:nvPr>
        </p:nvGraphicFramePr>
        <p:xfrm>
          <a:off x="2441575" y="3579813"/>
          <a:ext cx="1222375" cy="393700"/>
        </p:xfrm>
        <a:graphic>
          <a:graphicData uri="http://schemas.openxmlformats.org/presentationml/2006/ole">
            <p:oleObj spid="_x0000_s29700" name="Equation" r:id="rId3" imgW="698400" imgH="253800" progId="Equation.3">
              <p:embed/>
            </p:oleObj>
          </a:graphicData>
        </a:graphic>
      </p:graphicFrame>
      <p:graphicFrame>
        <p:nvGraphicFramePr>
          <p:cNvPr id="29701" name="Object 6"/>
          <p:cNvGraphicFramePr>
            <a:graphicFrameLocks noChangeAspect="1"/>
          </p:cNvGraphicFramePr>
          <p:nvPr>
            <p:ph sz="quarter" idx="4294967295"/>
          </p:nvPr>
        </p:nvGraphicFramePr>
        <p:xfrm>
          <a:off x="6672263" y="2992438"/>
          <a:ext cx="542925" cy="935037"/>
        </p:xfrm>
        <a:graphic>
          <a:graphicData uri="http://schemas.openxmlformats.org/presentationml/2006/ole">
            <p:oleObj spid="_x0000_s29701" name="Equation" r:id="rId4" imgW="241200" imgH="469800" progId="Equation.3">
              <p:embed/>
            </p:oleObj>
          </a:graphicData>
        </a:graphic>
      </p:graphicFrame>
      <p:graphicFrame>
        <p:nvGraphicFramePr>
          <p:cNvPr id="29702" name="Object 8"/>
          <p:cNvGraphicFramePr>
            <a:graphicFrameLocks noChangeAspect="1"/>
          </p:cNvGraphicFramePr>
          <p:nvPr/>
        </p:nvGraphicFramePr>
        <p:xfrm>
          <a:off x="2092325" y="1920875"/>
          <a:ext cx="1044575" cy="444500"/>
        </p:xfrm>
        <a:graphic>
          <a:graphicData uri="http://schemas.openxmlformats.org/presentationml/2006/ole">
            <p:oleObj spid="_x0000_s29702" name="Equation" r:id="rId5" imgW="596880" imgH="2538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457200"/>
            <a:ext cx="8229600" cy="504825"/>
          </a:xfrm>
        </p:spPr>
        <p:txBody>
          <a:bodyPr/>
          <a:lstStyle/>
          <a:p>
            <a:r>
              <a:rPr lang="en-US" sz="2800" dirty="0" smtClean="0"/>
              <a:t>Real-time schedulers</a:t>
            </a:r>
          </a:p>
        </p:txBody>
      </p:sp>
      <p:sp>
        <p:nvSpPr>
          <p:cNvPr id="110595" name="Rectangle 3"/>
          <p:cNvSpPr>
            <a:spLocks noGrp="1" noChangeArrowheads="1"/>
          </p:cNvSpPr>
          <p:nvPr>
            <p:ph type="body" idx="1"/>
          </p:nvPr>
        </p:nvSpPr>
        <p:spPr>
          <a:xfrm>
            <a:off x="457200" y="1257300"/>
            <a:ext cx="8229600" cy="4610100"/>
          </a:xfrm>
        </p:spPr>
        <p:txBody>
          <a:bodyPr/>
          <a:lstStyle/>
          <a:p>
            <a:r>
              <a:rPr lang="en-US" sz="2000" dirty="0" smtClean="0"/>
              <a:t>Soft versus hard real-time systems</a:t>
            </a:r>
          </a:p>
          <a:p>
            <a:pPr lvl="1"/>
            <a:r>
              <a:rPr lang="en-US" sz="1600" dirty="0" smtClean="0"/>
              <a:t>A control system of a nuclear power plant </a:t>
            </a:r>
            <a:r>
              <a:rPr lang="en-US" sz="1600" dirty="0" smtClean="0">
                <a:sym typeface="Wingdings" pitchFamily="2" charset="2"/>
              </a:rPr>
              <a:t> hard deadlines</a:t>
            </a:r>
          </a:p>
          <a:p>
            <a:pPr lvl="1"/>
            <a:r>
              <a:rPr lang="en-US" sz="1600" dirty="0" smtClean="0">
                <a:sym typeface="Wingdings" pitchFamily="2" charset="2"/>
              </a:rPr>
              <a:t>A music system  soft deadlines</a:t>
            </a:r>
          </a:p>
          <a:p>
            <a:r>
              <a:rPr lang="en-US" sz="2000" dirty="0" smtClean="0">
                <a:sym typeface="Wingdings" pitchFamily="2" charset="2"/>
              </a:rPr>
              <a:t>Time to extinction  time until it makes sense to begin the action</a:t>
            </a:r>
            <a:endParaRPr lang="en-US" sz="2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idx="4294967295"/>
          </p:nvPr>
        </p:nvSpPr>
        <p:spPr>
          <a:xfrm>
            <a:off x="1143000" y="457200"/>
            <a:ext cx="7543800" cy="420688"/>
          </a:xfrm>
        </p:spPr>
        <p:txBody>
          <a:bodyPr lIns="0" rIns="0" bIns="0" anchor="b"/>
          <a:lstStyle/>
          <a:p>
            <a:pPr eaLnBrk="1" hangingPunct="1"/>
            <a:r>
              <a:rPr lang="en-US" sz="2800" dirty="0" smtClean="0"/>
              <a:t>Earliest deadline first (EDF)</a:t>
            </a:r>
          </a:p>
        </p:txBody>
      </p:sp>
      <p:sp>
        <p:nvSpPr>
          <p:cNvPr id="30723" name="Content Placeholder 7"/>
          <p:cNvSpPr>
            <a:spLocks noGrp="1"/>
          </p:cNvSpPr>
          <p:nvPr>
            <p:ph idx="4294967295"/>
          </p:nvPr>
        </p:nvSpPr>
        <p:spPr>
          <a:xfrm>
            <a:off x="457200" y="1504950"/>
            <a:ext cx="8362950" cy="4819650"/>
          </a:xfrm>
        </p:spPr>
        <p:txBody>
          <a:bodyPr/>
          <a:lstStyle/>
          <a:p>
            <a:pPr marL="273050" indent="-273050" eaLnBrk="1" hangingPunct="1"/>
            <a:r>
              <a:rPr lang="en-US" sz="2000" dirty="0" smtClean="0"/>
              <a:t>Dynamic scheduling algorithm for real-time OS. </a:t>
            </a:r>
          </a:p>
          <a:p>
            <a:pPr marL="273050" indent="-273050" eaLnBrk="1" hangingPunct="1"/>
            <a:r>
              <a:rPr lang="en-US" sz="2000" dirty="0" smtClean="0"/>
              <a:t>When a scheduling event occurs (task finishes, new task released, etc.) the priority queue will be searched for the process closest to its deadline. This process will then be scheduled for execution next.</a:t>
            </a:r>
          </a:p>
          <a:p>
            <a:pPr marL="273050" indent="-273050" eaLnBrk="1" hangingPunct="1"/>
            <a:r>
              <a:rPr lang="en-US" sz="2000" dirty="0" smtClean="0"/>
              <a:t>EDF is an </a:t>
            </a:r>
            <a:r>
              <a:rPr lang="en-US" sz="2000" i="1" dirty="0" smtClean="0"/>
              <a:t>optimal</a:t>
            </a:r>
            <a:r>
              <a:rPr lang="en-US" sz="2000" dirty="0" smtClean="0"/>
              <a:t> scheduling preemptive algorithm for </a:t>
            </a:r>
            <a:r>
              <a:rPr lang="en-US" sz="2000" dirty="0" err="1" smtClean="0"/>
              <a:t>uniprocessors</a:t>
            </a:r>
            <a:r>
              <a:rPr lang="en-US" sz="2000" dirty="0" smtClean="0"/>
              <a:t>, in the following sense: if a collection of independent </a:t>
            </a:r>
            <a:r>
              <a:rPr lang="en-US" sz="2000" i="1" dirty="0" smtClean="0"/>
              <a:t>jobs,</a:t>
            </a:r>
            <a:r>
              <a:rPr lang="en-US" sz="2000" dirty="0" smtClean="0"/>
              <a:t> each characterized by an arrival time, an execution requirement, and a deadline, can be scheduled (by any algorithm) such that all the jobs complete by their deadlines, the EDF will schedule this collection of jobs such that they all complete by their deadlines.</a:t>
            </a:r>
          </a:p>
          <a:p>
            <a:pPr marL="273050" indent="-273050" eaLnBrk="1" hangingPunct="1"/>
            <a:endParaRPr lang="en-US" sz="2000" dirty="0" smtClean="0"/>
          </a:p>
        </p:txBody>
      </p:sp>
      <p:sp>
        <p:nvSpPr>
          <p:cNvPr id="6"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4AD36D9-E8F5-4C37-9A11-D0B47B86CE3B}" type="slidenum">
              <a:rPr lang="en-US" sz="1200" u="sng">
                <a:solidFill>
                  <a:schemeClr val="tx2">
                    <a:shade val="90000"/>
                  </a:schemeClr>
                </a:solidFill>
              </a:rPr>
              <a:pPr algn="r">
                <a:defRPr/>
              </a:pPr>
              <a:t>16</a:t>
            </a:fld>
            <a:endParaRPr lang="en-US" sz="1200" u="sng">
              <a:solidFill>
                <a:schemeClr val="tx2">
                  <a:shade val="9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238125" y="819150"/>
            <a:ext cx="8496300" cy="400050"/>
          </a:xfrm>
        </p:spPr>
        <p:txBody>
          <a:bodyPr lIns="0" rIns="0" bIns="0" anchor="b"/>
          <a:lstStyle/>
          <a:p>
            <a:pPr eaLnBrk="1" hangingPunct="1"/>
            <a:r>
              <a:rPr lang="en-US" sz="2800" dirty="0" smtClean="0"/>
              <a:t> </a:t>
            </a:r>
            <a:r>
              <a:rPr lang="en-US" sz="2800" dirty="0" err="1" smtClean="0"/>
              <a:t>Schedulability</a:t>
            </a:r>
            <a:r>
              <a:rPr lang="en-US" sz="2800" dirty="0" smtClean="0"/>
              <a:t> test for Earliest Deadline First</a:t>
            </a:r>
          </a:p>
        </p:txBody>
      </p:sp>
      <p:sp>
        <p:nvSpPr>
          <p:cNvPr id="4" name="Slide Number Placeholder 3"/>
          <p:cNvSpPr txBox="1">
            <a:spLocks noGrp="1"/>
          </p:cNvSpPr>
          <p:nvPr/>
        </p:nvSpPr>
        <p:spPr>
          <a:xfrm>
            <a:off x="7924800" y="6356350"/>
            <a:ext cx="762000" cy="365125"/>
          </a:xfrm>
          <a:prstGeom prst="rect">
            <a:avLst/>
          </a:prstGeom>
          <a:noFill/>
        </p:spPr>
        <p:txBody>
          <a:bodyPr lIns="0" tIns="0" rIns="0" bIns="0" anchor="b"/>
          <a:lstStyle/>
          <a:p>
            <a:pPr algn="r">
              <a:defRPr/>
            </a:pPr>
            <a:fld id="{B9D08F61-4189-425B-88E2-EDF85FA72712}" type="slidenum">
              <a:rPr lang="en-US" sz="1200" u="sng">
                <a:solidFill>
                  <a:schemeClr val="tx2">
                    <a:shade val="90000"/>
                  </a:schemeClr>
                </a:solidFill>
              </a:rPr>
              <a:pPr algn="r">
                <a:defRPr/>
              </a:pPr>
              <a:t>17</a:t>
            </a:fld>
            <a:endParaRPr lang="en-US" sz="1200" u="sng">
              <a:solidFill>
                <a:schemeClr val="tx2">
                  <a:shade val="90000"/>
                </a:schemeClr>
              </a:solidFill>
            </a:endParaRPr>
          </a:p>
        </p:txBody>
      </p:sp>
      <p:graphicFrame>
        <p:nvGraphicFramePr>
          <p:cNvPr id="31748" name="Object 2"/>
          <p:cNvGraphicFramePr>
            <a:graphicFrameLocks noChangeAspect="1"/>
          </p:cNvGraphicFramePr>
          <p:nvPr/>
        </p:nvGraphicFramePr>
        <p:xfrm>
          <a:off x="3294063" y="1390650"/>
          <a:ext cx="1679575" cy="876300"/>
        </p:xfrm>
        <a:graphic>
          <a:graphicData uri="http://schemas.openxmlformats.org/presentationml/2006/ole">
            <p:oleObj spid="_x0000_s31748" name="Equation" r:id="rId3" imgW="876240" imgH="457200" progId="Equation.3">
              <p:embed/>
            </p:oleObj>
          </a:graphicData>
        </a:graphic>
      </p:graphicFrame>
      <p:graphicFrame>
        <p:nvGraphicFramePr>
          <p:cNvPr id="31774" name="Group 30"/>
          <p:cNvGraphicFramePr>
            <a:graphicFrameLocks noGrp="1"/>
          </p:cNvGraphicFramePr>
          <p:nvPr/>
        </p:nvGraphicFramePr>
        <p:xfrm>
          <a:off x="2143125" y="2430463"/>
          <a:ext cx="4752975" cy="1676083"/>
        </p:xfrm>
        <a:graphic>
          <a:graphicData uri="http://schemas.openxmlformats.org/drawingml/2006/table">
            <a:tbl>
              <a:tblPr/>
              <a:tblGrid>
                <a:gridCol w="995363"/>
                <a:gridCol w="1322387"/>
                <a:gridCol w="2435225"/>
              </a:tblGrid>
              <a:tr h="366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Process</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Execution Time</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Period</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solidFill>
                      <a:srgbClr val="F2F2F2"/>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P1</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8</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P2</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5</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P3</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4</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10</a:t>
                      </a:r>
                    </a:p>
                  </a:txBody>
                  <a:tcPr anchor="ctr" horzOverflow="overflow">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lnTlToBr>
                      <a:noFill/>
                    </a:lnTlToBr>
                    <a:lnBlToTr>
                      <a:noFill/>
                    </a:lnBlToTr>
                    <a:noFill/>
                  </a:tcPr>
                </a:tc>
              </a:tr>
            </a:tbl>
          </a:graphicData>
        </a:graphic>
      </p:graphicFrame>
      <p:sp>
        <p:nvSpPr>
          <p:cNvPr id="31771" name="Rectangle 3"/>
          <p:cNvSpPr>
            <a:spLocks noGrp="1" noChangeArrowheads="1"/>
          </p:cNvSpPr>
          <p:nvPr>
            <p:ph idx="4294967295"/>
          </p:nvPr>
        </p:nvSpPr>
        <p:spPr>
          <a:xfrm>
            <a:off x="314325" y="4538663"/>
            <a:ext cx="8401050" cy="1870075"/>
          </a:xfrm>
          <a:ln/>
        </p:spPr>
        <p:txBody>
          <a:bodyPr anchor="ctr">
            <a:spAutoFit/>
          </a:bodyPr>
          <a:lstStyle/>
          <a:p>
            <a:pPr marL="273050" indent="-273050" eaLnBrk="1" hangingPunct="1">
              <a:buFont typeface="Wingdings" pitchFamily="2" charset="2"/>
              <a:buNone/>
            </a:pPr>
            <a:r>
              <a:rPr lang="en-US" sz="2000" smtClean="0"/>
              <a:t>In this case U = 1/8 +2/5 + 4/10 = 0.925 = 92.5% </a:t>
            </a:r>
          </a:p>
          <a:p>
            <a:pPr marL="273050" indent="-273050" eaLnBrk="1" hangingPunct="1">
              <a:buFont typeface="Wingdings" pitchFamily="2" charset="2"/>
              <a:buNone/>
            </a:pPr>
            <a:r>
              <a:rPr lang="en-US" sz="2000" smtClean="0"/>
              <a:t>It has been proved that the problem of deciding if it is possible to schedule a set of periodic processes  is NP-hard if the periodic processes use semaphores to enforce mutual exclusion.</a:t>
            </a:r>
            <a:r>
              <a:rPr lang="en-US" smtClean="0"/>
              <a:t>  </a:t>
            </a:r>
          </a:p>
          <a:p>
            <a:pPr marL="273050" indent="-273050" eaLnBrk="1" hangingPunct="1">
              <a:buFont typeface="Wingdings" pitchFamily="2" charset="2"/>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sldNum" sz="quarter" idx="11"/>
          </p:nvPr>
        </p:nvSpPr>
        <p:spPr>
          <a:noFill/>
        </p:spPr>
        <p:txBody>
          <a:bodyPr/>
          <a:lstStyle/>
          <a:p>
            <a:fld id="{1B78FFC1-04A4-4153-B351-82F3FC0717FB}" type="slidenum">
              <a:rPr lang="en-US" smtClean="0"/>
              <a:pPr/>
              <a:t>2</a:t>
            </a:fld>
            <a:endParaRPr lang="en-US" smtClean="0"/>
          </a:p>
        </p:txBody>
      </p:sp>
      <p:sp>
        <p:nvSpPr>
          <p:cNvPr id="17410"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2B980C8C-F282-4277-B089-CAE1D3659922}" type="slidenum">
              <a:rPr lang="en-US" sz="1200">
                <a:latin typeface="Arial Black" pitchFamily="34" charset="0"/>
              </a:rPr>
              <a:pPr algn="r"/>
              <a:t>2</a:t>
            </a:fld>
            <a:endParaRPr lang="en-US" sz="1200">
              <a:latin typeface="Arial Black" pitchFamily="34" charset="0"/>
            </a:endParaRPr>
          </a:p>
        </p:txBody>
      </p:sp>
      <p:sp>
        <p:nvSpPr>
          <p:cNvPr id="17411"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F3F08149-09CE-4796-9B54-380A9807DA1B}" type="slidenum">
              <a:rPr lang="en-US" sz="1200">
                <a:latin typeface="Arial Black" pitchFamily="34" charset="0"/>
              </a:rPr>
              <a:pPr algn="r"/>
              <a:t>2</a:t>
            </a:fld>
            <a:endParaRPr lang="en-US" sz="1200">
              <a:latin typeface="Arial Black" pitchFamily="34" charset="0"/>
            </a:endParaRPr>
          </a:p>
        </p:txBody>
      </p:sp>
      <p:sp>
        <p:nvSpPr>
          <p:cNvPr id="17412"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562AE01B-0656-4314-8867-C9D4466FD9C2}" type="slidenum">
              <a:rPr lang="en-US" sz="1200">
                <a:latin typeface="Arial Black" pitchFamily="34" charset="0"/>
              </a:rPr>
              <a:pPr algn="r"/>
              <a:t>2</a:t>
            </a:fld>
            <a:endParaRPr lang="en-US" sz="1200">
              <a:latin typeface="Arial Black" pitchFamily="34" charset="0"/>
            </a:endParaRPr>
          </a:p>
        </p:txBody>
      </p:sp>
      <p:sp>
        <p:nvSpPr>
          <p:cNvPr id="17413" name="Rectangle 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fld id="{1A73A280-F27A-4749-B859-F044F5E22FDE}" type="slidenum">
              <a:rPr lang="en-US" sz="1200">
                <a:latin typeface="Arial Black" pitchFamily="34" charset="0"/>
              </a:rPr>
              <a:pPr algn="r"/>
              <a:t>2</a:t>
            </a:fld>
            <a:endParaRPr lang="en-US" sz="1200">
              <a:latin typeface="Arial Black" pitchFamily="34" charset="0"/>
            </a:endParaRPr>
          </a:p>
        </p:txBody>
      </p:sp>
      <p:sp>
        <p:nvSpPr>
          <p:cNvPr id="17414" name="Slide Number Placeholder 2"/>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fld id="{0FA03CB0-7A1D-4988-B94E-1472910C44B1}" type="slidenum">
              <a:rPr lang="en-US" sz="1200">
                <a:latin typeface="Arial Black" pitchFamily="34" charset="0"/>
              </a:rPr>
              <a:pPr algn="r"/>
              <a:t>2</a:t>
            </a:fld>
            <a:endParaRPr lang="en-US" sz="1200">
              <a:latin typeface="Arial Black" pitchFamily="34" charset="0"/>
            </a:endParaRPr>
          </a:p>
        </p:txBody>
      </p:sp>
      <p:sp>
        <p:nvSpPr>
          <p:cNvPr id="17415" name="Rectangle 2"/>
          <p:cNvSpPr>
            <a:spLocks noGrp="1" noChangeArrowheads="1"/>
          </p:cNvSpPr>
          <p:nvPr>
            <p:ph type="title" idx="4294967295"/>
          </p:nvPr>
        </p:nvSpPr>
        <p:spPr>
          <a:xfrm>
            <a:off x="323850" y="295275"/>
            <a:ext cx="8229600" cy="609600"/>
          </a:xfrm>
        </p:spPr>
        <p:txBody>
          <a:bodyPr/>
          <a:lstStyle/>
          <a:p>
            <a:pPr eaLnBrk="1" hangingPunct="1"/>
            <a:r>
              <a:rPr lang="en-US" sz="2800" dirty="0" smtClean="0"/>
              <a:t>Lecture </a:t>
            </a:r>
            <a:r>
              <a:rPr lang="en-US" sz="2800" dirty="0" smtClean="0"/>
              <a:t>26</a:t>
            </a:r>
            <a:endParaRPr lang="en-US" sz="2800" dirty="0" smtClean="0"/>
          </a:p>
        </p:txBody>
      </p:sp>
      <p:sp>
        <p:nvSpPr>
          <p:cNvPr id="17416" name="Rectangle 3"/>
          <p:cNvSpPr>
            <a:spLocks noGrp="1" noChangeArrowheads="1"/>
          </p:cNvSpPr>
          <p:nvPr>
            <p:ph type="body" idx="4294967295"/>
          </p:nvPr>
        </p:nvSpPr>
        <p:spPr>
          <a:xfrm>
            <a:off x="209550" y="981075"/>
            <a:ext cx="8934450" cy="5638800"/>
          </a:xfrm>
        </p:spPr>
        <p:txBody>
          <a:bodyPr/>
          <a:lstStyle/>
          <a:p>
            <a:pPr eaLnBrk="1" hangingPunct="1"/>
            <a:r>
              <a:rPr lang="en-US" sz="2000" dirty="0" smtClean="0"/>
              <a:t>Schedule</a:t>
            </a:r>
          </a:p>
          <a:p>
            <a:pPr lvl="1" eaLnBrk="1" hangingPunct="1"/>
            <a:r>
              <a:rPr lang="en-US" sz="1800" dirty="0" smtClean="0"/>
              <a:t>Tuesday November 24 </a:t>
            </a:r>
            <a:r>
              <a:rPr lang="en-US" sz="1800" dirty="0" smtClean="0"/>
              <a:t> - P</a:t>
            </a:r>
            <a:r>
              <a:rPr lang="en-US" sz="1800" dirty="0" smtClean="0"/>
              <a:t>roject </a:t>
            </a:r>
            <a:r>
              <a:rPr lang="en-US" sz="1800" dirty="0" smtClean="0"/>
              <a:t>phase 4 and HW 6 </a:t>
            </a:r>
            <a:r>
              <a:rPr lang="en-US" sz="1800" dirty="0" smtClean="0"/>
              <a:t> are due</a:t>
            </a:r>
            <a:r>
              <a:rPr lang="en-US" sz="1800" dirty="0" smtClean="0"/>
              <a:t> </a:t>
            </a:r>
          </a:p>
          <a:p>
            <a:pPr lvl="1" eaLnBrk="1" hangingPunct="1"/>
            <a:r>
              <a:rPr lang="en-US" sz="1800" dirty="0" smtClean="0"/>
              <a:t>Tuesday December 1st </a:t>
            </a:r>
            <a:r>
              <a:rPr lang="en-US" sz="1800" dirty="0" smtClean="0"/>
              <a:t> -Research projects instead of final exam presentation</a:t>
            </a:r>
          </a:p>
          <a:p>
            <a:pPr lvl="1" eaLnBrk="1" hangingPunct="1"/>
            <a:r>
              <a:rPr lang="en-US" sz="1800" dirty="0" smtClean="0"/>
              <a:t>Thursday December 3</a:t>
            </a:r>
            <a:r>
              <a:rPr lang="en-US" sz="1800" baseline="30000" dirty="0" smtClean="0"/>
              <a:t>rd</a:t>
            </a:r>
            <a:r>
              <a:rPr lang="en-US" sz="1800" dirty="0" smtClean="0"/>
              <a:t> -  Class review</a:t>
            </a:r>
            <a:endParaRPr lang="en-US" sz="1800" dirty="0" smtClean="0"/>
          </a:p>
          <a:p>
            <a:pPr eaLnBrk="1" hangingPunct="1"/>
            <a:r>
              <a:rPr lang="en-US" sz="2000" dirty="0" smtClean="0"/>
              <a:t>Last </a:t>
            </a:r>
            <a:r>
              <a:rPr lang="en-US" sz="2000" dirty="0" smtClean="0"/>
              <a:t>time: </a:t>
            </a:r>
          </a:p>
          <a:p>
            <a:pPr lvl="1" eaLnBrk="1" hangingPunct="1"/>
            <a:r>
              <a:rPr lang="en-US" dirty="0" smtClean="0"/>
              <a:t>Scheduling</a:t>
            </a:r>
          </a:p>
          <a:p>
            <a:pPr eaLnBrk="1" hangingPunct="1"/>
            <a:r>
              <a:rPr lang="en-US" sz="2000" dirty="0" smtClean="0"/>
              <a:t>Today: (Chapter 7) - available online from the publisher of the textbook</a:t>
            </a:r>
            <a:endParaRPr lang="en-US" sz="2000" dirty="0" smtClean="0"/>
          </a:p>
          <a:p>
            <a:pPr lvl="1" eaLnBrk="1" hangingPunct="1"/>
            <a:r>
              <a:rPr lang="en-US" sz="1800" dirty="0" smtClean="0"/>
              <a:t>More on Scheduling</a:t>
            </a:r>
          </a:p>
          <a:p>
            <a:pPr lvl="1" eaLnBrk="1" hangingPunct="1"/>
            <a:r>
              <a:rPr lang="en-US" sz="1800" dirty="0" smtClean="0"/>
              <a:t>Network properties</a:t>
            </a:r>
          </a:p>
          <a:p>
            <a:pPr lvl="1" eaLnBrk="1" hangingPunct="1"/>
            <a:r>
              <a:rPr lang="en-US" sz="1800" dirty="0" smtClean="0"/>
              <a:t>Layers</a:t>
            </a:r>
          </a:p>
          <a:p>
            <a:pPr lvl="1" eaLnBrk="1" hangingPunct="1"/>
            <a:r>
              <a:rPr lang="en-US" sz="1800" dirty="0" smtClean="0"/>
              <a:t>Link layer</a:t>
            </a:r>
            <a:endParaRPr lang="en-US" sz="1800" dirty="0" smtClean="0"/>
          </a:p>
          <a:p>
            <a:pPr eaLnBrk="1" hangingPunct="1"/>
            <a:r>
              <a:rPr lang="en-US" sz="2000" dirty="0" smtClean="0"/>
              <a:t>Next </a:t>
            </a:r>
            <a:r>
              <a:rPr lang="en-US" sz="2000" dirty="0" smtClean="0"/>
              <a:t>Time:</a:t>
            </a:r>
          </a:p>
          <a:p>
            <a:pPr lvl="1" eaLnBrk="1" hangingPunct="1"/>
            <a:r>
              <a:rPr lang="en-US" dirty="0" smtClean="0"/>
              <a:t> </a:t>
            </a:r>
            <a:r>
              <a:rPr lang="en-US" sz="1800" dirty="0" smtClean="0"/>
              <a:t>Network layer</a:t>
            </a:r>
          </a:p>
          <a:p>
            <a:pPr lvl="1" eaLnBrk="1" hangingPunct="1"/>
            <a:r>
              <a:rPr lang="en-US" sz="1800" dirty="0" smtClean="0"/>
              <a:t>Transport layer</a:t>
            </a:r>
            <a:endParaRPr lang="en-US" sz="1800" dirty="0" smtClean="0"/>
          </a:p>
          <a:p>
            <a:pPr lvl="1" eaLnBrk="1" hangingPunct="1"/>
            <a:endParaRPr lang="en-US" dirty="0" smtClean="0"/>
          </a:p>
          <a:p>
            <a:pPr lvl="1" eaLnBrk="1" hangingPunct="1"/>
            <a:endParaRPr lang="en-US" dirty="0" smtClean="0"/>
          </a:p>
          <a:p>
            <a:pPr lvl="1" eaLnBrk="1" hangingPunct="1"/>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457200" y="703090"/>
            <a:ext cx="8305800" cy="670034"/>
          </a:xfrm>
          <a:noFill/>
        </p:spPr>
        <p:txBody>
          <a:bodyPr lIns="0" rIns="0" bIns="0" anchor="b">
            <a:normAutofit fontScale="90000"/>
            <a:scene3d>
              <a:camera prst="orthographicFront"/>
              <a:lightRig rig="freezing" dir="t">
                <a:rot lat="0" lon="0" rev="5640000"/>
              </a:lightRig>
            </a:scene3d>
            <a:sp3d prstMaterial="flat">
              <a:contourClr>
                <a:schemeClr val="tx2"/>
              </a:contourClr>
            </a:sp3d>
          </a:bodyPr>
          <a:lstStyle/>
          <a:p>
            <a:pPr eaLnBrk="1" fontAlgn="auto" hangingPunct="1">
              <a:spcAft>
                <a:spcPts val="0"/>
              </a:spcAft>
              <a:defRPr/>
            </a:pPr>
            <a:r>
              <a:rPr lang="en-US" sz="5000" kern="1200" dirty="0" smtClean="0">
                <a:solidFill>
                  <a:schemeClr val="tx2"/>
                </a:solidFill>
              </a:rPr>
              <a:t>Multilevel Queue Scheduling</a:t>
            </a:r>
          </a:p>
        </p:txBody>
      </p:sp>
      <p:pic>
        <p:nvPicPr>
          <p:cNvPr id="63491" name="Picture 6"/>
          <p:cNvPicPr>
            <a:picLocks noChangeAspect="1" noChangeArrowheads="1"/>
          </p:cNvPicPr>
          <p:nvPr/>
        </p:nvPicPr>
        <p:blipFill>
          <a:blip r:embed="rId3"/>
          <a:srcRect l="232" t="6743" r="459" b="6743"/>
          <a:stretch>
            <a:fillRect/>
          </a:stretch>
        </p:blipFill>
        <p:spPr bwMode="auto">
          <a:xfrm>
            <a:off x="1722438" y="1914525"/>
            <a:ext cx="5511800" cy="3622675"/>
          </a:xfrm>
          <a:prstGeom prst="rect">
            <a:avLst/>
          </a:prstGeom>
          <a:noFill/>
          <a:ln w="38100" cmpd="dbl">
            <a:solidFill>
              <a:srgbClr val="CC6600"/>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457200" y="457200"/>
            <a:ext cx="8229600" cy="466725"/>
          </a:xfrm>
        </p:spPr>
        <p:txBody>
          <a:bodyPr lIns="0" rIns="0" bIns="0" anchor="b"/>
          <a:lstStyle/>
          <a:p>
            <a:pPr eaLnBrk="1" hangingPunct="1"/>
            <a:r>
              <a:rPr lang="en-US" sz="2800" dirty="0" smtClean="0"/>
              <a:t>Multilevel feedback queue</a:t>
            </a:r>
          </a:p>
        </p:txBody>
      </p:sp>
      <p:sp>
        <p:nvSpPr>
          <p:cNvPr id="65539" name="Rectangle 3"/>
          <p:cNvSpPr>
            <a:spLocks noGrp="1" noChangeArrowheads="1"/>
          </p:cNvSpPr>
          <p:nvPr>
            <p:ph idx="4294967295"/>
          </p:nvPr>
        </p:nvSpPr>
        <p:spPr>
          <a:xfrm>
            <a:off x="485775" y="1905000"/>
            <a:ext cx="8181975" cy="4046538"/>
          </a:xfrm>
        </p:spPr>
        <p:txBody>
          <a:bodyPr/>
          <a:lstStyle/>
          <a:p>
            <a:pPr marL="273050" indent="-273050" eaLnBrk="1" hangingPunct="1"/>
            <a:r>
              <a:rPr lang="en-US" sz="2000" dirty="0" smtClean="0"/>
              <a:t>A process can move between the various queues; aging can be implemented this way</a:t>
            </a:r>
          </a:p>
          <a:p>
            <a:pPr marL="273050" indent="-273050" eaLnBrk="1" hangingPunct="1"/>
            <a:r>
              <a:rPr lang="en-US" sz="2000" dirty="0" smtClean="0"/>
              <a:t>Multilevel-feedback-queue scheduler characterized by:</a:t>
            </a:r>
          </a:p>
          <a:p>
            <a:pPr marL="639763" lvl="1" indent="-246063" eaLnBrk="1" hangingPunct="1"/>
            <a:r>
              <a:rPr lang="en-US" dirty="0" smtClean="0"/>
              <a:t>number of queues</a:t>
            </a:r>
          </a:p>
          <a:p>
            <a:pPr marL="639763" lvl="1" indent="-246063" eaLnBrk="1" hangingPunct="1"/>
            <a:r>
              <a:rPr lang="en-US" dirty="0" smtClean="0"/>
              <a:t>scheduling algorithms for each queue</a:t>
            </a:r>
          </a:p>
          <a:p>
            <a:pPr marL="639763" lvl="1" indent="-246063" eaLnBrk="1" hangingPunct="1"/>
            <a:r>
              <a:rPr lang="en-US" dirty="0" smtClean="0"/>
              <a:t>strategy when to upgrade/demote a process</a:t>
            </a:r>
          </a:p>
          <a:p>
            <a:pPr marL="639763" lvl="1" indent="-246063" eaLnBrk="1" hangingPunct="1"/>
            <a:r>
              <a:rPr lang="en-US" dirty="0" smtClean="0"/>
              <a:t>strategy to decide the queue a process will enter when it needs service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541338" y="628650"/>
            <a:ext cx="7467600" cy="495300"/>
          </a:xfrm>
        </p:spPr>
        <p:txBody>
          <a:bodyPr lIns="0" rIns="0" bIns="0" anchor="b"/>
          <a:lstStyle/>
          <a:p>
            <a:pPr eaLnBrk="1" hangingPunct="1"/>
            <a:r>
              <a:rPr lang="en-US" sz="2800" dirty="0" smtClean="0"/>
              <a:t>Example of a multilevel feedback queue exam</a:t>
            </a:r>
          </a:p>
        </p:txBody>
      </p:sp>
      <p:sp>
        <p:nvSpPr>
          <p:cNvPr id="67587" name="Rectangle 3"/>
          <p:cNvSpPr>
            <a:spLocks noGrp="1" noChangeArrowheads="1"/>
          </p:cNvSpPr>
          <p:nvPr>
            <p:ph idx="4294967295"/>
          </p:nvPr>
        </p:nvSpPr>
        <p:spPr/>
        <p:txBody>
          <a:bodyPr/>
          <a:lstStyle/>
          <a:p>
            <a:pPr marL="273050" indent="-273050" eaLnBrk="1" hangingPunct="1"/>
            <a:r>
              <a:rPr lang="en-US" sz="1800" dirty="0" smtClean="0"/>
              <a:t>Three queues: </a:t>
            </a:r>
          </a:p>
          <a:p>
            <a:pPr marL="639763" lvl="1" indent="-246063" eaLnBrk="1" hangingPunct="1"/>
            <a:r>
              <a:rPr lang="en-US" sz="1800" i="1" dirty="0" smtClean="0"/>
              <a:t>Q</a:t>
            </a:r>
            <a:r>
              <a:rPr lang="en-US" sz="1800" baseline="-25000" dirty="0" smtClean="0"/>
              <a:t>0</a:t>
            </a:r>
            <a:r>
              <a:rPr lang="en-US" sz="1800" dirty="0" smtClean="0"/>
              <a:t> – RR with time quantum 8 milliseconds</a:t>
            </a:r>
          </a:p>
          <a:p>
            <a:pPr marL="639763" lvl="1" indent="-246063" eaLnBrk="1" hangingPunct="1"/>
            <a:r>
              <a:rPr lang="en-US" sz="1800" i="1" dirty="0" smtClean="0"/>
              <a:t>Q</a:t>
            </a:r>
            <a:r>
              <a:rPr lang="en-US" sz="1800" baseline="-25000" dirty="0" smtClean="0"/>
              <a:t>1</a:t>
            </a:r>
            <a:r>
              <a:rPr lang="en-US" sz="1800" dirty="0" smtClean="0"/>
              <a:t> – RR time quantum 16 milliseconds</a:t>
            </a:r>
          </a:p>
          <a:p>
            <a:pPr marL="639763" lvl="1" indent="-246063" eaLnBrk="1" hangingPunct="1"/>
            <a:r>
              <a:rPr lang="en-US" sz="1800" i="1" dirty="0" smtClean="0"/>
              <a:t>Q</a:t>
            </a:r>
            <a:r>
              <a:rPr lang="en-US" sz="1800" baseline="-25000" dirty="0" smtClean="0"/>
              <a:t>2</a:t>
            </a:r>
            <a:r>
              <a:rPr lang="en-US" sz="1800" dirty="0" smtClean="0"/>
              <a:t> – FCFS</a:t>
            </a:r>
          </a:p>
          <a:p>
            <a:pPr marL="273050" indent="-273050" eaLnBrk="1" hangingPunct="1"/>
            <a:r>
              <a:rPr lang="en-US" sz="1800" dirty="0" smtClean="0"/>
              <a:t>Scheduling</a:t>
            </a:r>
          </a:p>
          <a:p>
            <a:pPr marL="639763" lvl="1" indent="-246063" eaLnBrk="1" hangingPunct="1"/>
            <a:r>
              <a:rPr lang="en-US" sz="1800" dirty="0" smtClean="0"/>
              <a:t>A new job enters queue </a:t>
            </a:r>
            <a:r>
              <a:rPr lang="en-US" sz="1800" i="1" dirty="0" smtClean="0"/>
              <a:t>Q</a:t>
            </a:r>
            <a:r>
              <a:rPr lang="en-US" sz="1800" i="1" baseline="-25000" dirty="0" smtClean="0"/>
              <a:t>0</a:t>
            </a:r>
            <a:r>
              <a:rPr lang="en-US" sz="1800" i="1" dirty="0" smtClean="0"/>
              <a:t> </a:t>
            </a:r>
            <a:r>
              <a:rPr lang="en-US" sz="1800" dirty="0" smtClean="0"/>
              <a:t>which is served</a:t>
            </a:r>
            <a:r>
              <a:rPr lang="en-US" sz="1800" i="1" dirty="0" smtClean="0"/>
              <a:t> </a:t>
            </a:r>
            <a:r>
              <a:rPr lang="en-US" sz="1800" dirty="0" smtClean="0"/>
              <a:t>FCFS. When it gains CPU, job receives 8 milliseconds.  If it does not finish in 8 milliseconds, job is moved to queue </a:t>
            </a:r>
            <a:r>
              <a:rPr lang="en-US" sz="1800" i="1" dirty="0" smtClean="0"/>
              <a:t>Q</a:t>
            </a:r>
            <a:r>
              <a:rPr lang="en-US" sz="1800" baseline="-25000" dirty="0" smtClean="0"/>
              <a:t>1</a:t>
            </a:r>
            <a:r>
              <a:rPr lang="en-US" sz="1800" dirty="0" smtClean="0"/>
              <a:t>.</a:t>
            </a:r>
          </a:p>
          <a:p>
            <a:pPr marL="639763" lvl="1" indent="-246063" eaLnBrk="1" hangingPunct="1"/>
            <a:r>
              <a:rPr lang="en-US" sz="1800" dirty="0" smtClean="0"/>
              <a:t>At </a:t>
            </a:r>
            <a:r>
              <a:rPr lang="en-US" sz="1800" i="1" dirty="0" smtClean="0"/>
              <a:t>Q</a:t>
            </a:r>
            <a:r>
              <a:rPr lang="en-US" sz="1800" baseline="-25000" dirty="0" smtClean="0"/>
              <a:t>1</a:t>
            </a:r>
            <a:r>
              <a:rPr lang="en-US" sz="1800" dirty="0" smtClean="0"/>
              <a:t> job is again served FCFS and receives 16 additional milliseconds.  If it still does not complete, it is preempted and moved to queue </a:t>
            </a:r>
            <a:r>
              <a:rPr lang="en-US" sz="1800" i="1" dirty="0" smtClean="0"/>
              <a:t>Q</a:t>
            </a:r>
            <a:r>
              <a:rPr lang="en-US" sz="1800" baseline="-25000" dirty="0" smtClean="0"/>
              <a:t>2</a:t>
            </a:r>
            <a:r>
              <a:rPr lang="en-US" sz="18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704088"/>
            <a:ext cx="8305800" cy="657987"/>
          </a:xfrm>
          <a:noFill/>
        </p:spPr>
        <p:txBody>
          <a:bodyPr lIns="0" rIns="0" bIns="0" anchor="b">
            <a:normAutofit/>
            <a:scene3d>
              <a:camera prst="orthographicFront"/>
              <a:lightRig rig="freezing" dir="t">
                <a:rot lat="0" lon="0" rev="5640000"/>
              </a:lightRig>
            </a:scene3d>
            <a:sp3d prstMaterial="flat">
              <a:contourClr>
                <a:schemeClr val="tx2"/>
              </a:contourClr>
            </a:sp3d>
          </a:bodyPr>
          <a:lstStyle/>
          <a:p>
            <a:pPr eaLnBrk="1" fontAlgn="auto" hangingPunct="1">
              <a:spcAft>
                <a:spcPts val="0"/>
              </a:spcAft>
              <a:defRPr/>
            </a:pPr>
            <a:r>
              <a:rPr lang="en-US" sz="3200" kern="1200" dirty="0" smtClean="0">
                <a:solidFill>
                  <a:schemeClr val="tx2"/>
                </a:solidFill>
              </a:rPr>
              <a:t>Multilevel Feedback Queues</a:t>
            </a:r>
          </a:p>
        </p:txBody>
      </p:sp>
      <p:pic>
        <p:nvPicPr>
          <p:cNvPr id="69635" name="Picture 4"/>
          <p:cNvPicPr>
            <a:picLocks noChangeAspect="1" noChangeArrowheads="1"/>
          </p:cNvPicPr>
          <p:nvPr/>
        </p:nvPicPr>
        <p:blipFill>
          <a:blip r:embed="rId3"/>
          <a:srcRect l="610" t="10027" r="1016" b="9756"/>
          <a:stretch>
            <a:fillRect/>
          </a:stretch>
        </p:blipFill>
        <p:spPr bwMode="auto">
          <a:xfrm>
            <a:off x="700088" y="1581150"/>
            <a:ext cx="6581775" cy="4025900"/>
          </a:xfrm>
          <a:prstGeom prst="rect">
            <a:avLst/>
          </a:prstGeom>
          <a:noFill/>
          <a:ln w="38100" cmpd="dbl">
            <a:solidFill>
              <a:srgbClr val="CC6600"/>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285750" y="476250"/>
            <a:ext cx="8734425" cy="412750"/>
          </a:xfrm>
        </p:spPr>
        <p:txBody>
          <a:bodyPr lIns="0" rIns="0" bIns="0" anchor="b"/>
          <a:lstStyle/>
          <a:p>
            <a:pPr eaLnBrk="1" hangingPunct="1"/>
            <a:r>
              <a:rPr lang="en-US" sz="2800" dirty="0" smtClean="0"/>
              <a:t>Unix scheduler</a:t>
            </a:r>
          </a:p>
        </p:txBody>
      </p:sp>
      <p:sp>
        <p:nvSpPr>
          <p:cNvPr id="71683" name="Content Placeholder 6"/>
          <p:cNvSpPr>
            <a:spLocks noGrp="1"/>
          </p:cNvSpPr>
          <p:nvPr>
            <p:ph idx="4294967295"/>
          </p:nvPr>
        </p:nvSpPr>
        <p:spPr>
          <a:xfrm>
            <a:off x="257175" y="1935163"/>
            <a:ext cx="8724900" cy="4389437"/>
          </a:xfrm>
        </p:spPr>
        <p:txBody>
          <a:bodyPr/>
          <a:lstStyle/>
          <a:p>
            <a:pPr marL="273050" indent="-273050" eaLnBrk="1" hangingPunct="1"/>
            <a:r>
              <a:rPr lang="en-US" sz="2000" dirty="0" smtClean="0"/>
              <a:t>The higher the number quantifying the priority the lower the actual process priority. </a:t>
            </a:r>
          </a:p>
          <a:p>
            <a:pPr marL="273050" indent="-273050" eaLnBrk="1" hangingPunct="1"/>
            <a:r>
              <a:rPr lang="en-US" sz="2000" dirty="0" smtClean="0"/>
              <a:t>Priority = (recent CPU usage)/2 + base</a:t>
            </a:r>
          </a:p>
          <a:p>
            <a:pPr marL="273050" indent="-273050" eaLnBrk="1" hangingPunct="1"/>
            <a:r>
              <a:rPr lang="en-US" sz="2000" dirty="0" smtClean="0"/>
              <a:t>Recent CPU usage </a:t>
            </a:r>
            <a:r>
              <a:rPr lang="en-US" sz="2000" dirty="0" smtClean="0">
                <a:sym typeface="Wingdings" pitchFamily="2" charset="2"/>
              </a:rPr>
              <a:t> how often the process has used the CPU since the last time priorities were calculated.</a:t>
            </a:r>
            <a:endParaRPr lang="en-US" sz="2000" dirty="0" smtClean="0"/>
          </a:p>
          <a:p>
            <a:pPr marL="273050" indent="-273050" eaLnBrk="1" hangingPunct="1"/>
            <a:r>
              <a:rPr lang="en-US" sz="2000" dirty="0" smtClean="0"/>
              <a:t>Does this strategy  raises or lowers the priority of  a CPU-bound processes?</a:t>
            </a:r>
          </a:p>
          <a:p>
            <a:pPr marL="273050" indent="-273050" eaLnBrk="1" hangingPunct="1"/>
            <a:r>
              <a:rPr lang="en-US" sz="2000" dirty="0" smtClean="0"/>
              <a:t>Example:</a:t>
            </a:r>
          </a:p>
          <a:p>
            <a:pPr marL="639763" lvl="1" indent="-246063" eaLnBrk="1" hangingPunct="1"/>
            <a:r>
              <a:rPr lang="en-US" dirty="0" smtClean="0"/>
              <a:t> base = 60</a:t>
            </a:r>
          </a:p>
          <a:p>
            <a:pPr marL="639763" lvl="1" indent="-246063" eaLnBrk="1" hangingPunct="1"/>
            <a:r>
              <a:rPr lang="en-US" dirty="0" smtClean="0"/>
              <a:t>Recent CPU usage: P1 =40, P2 =18, P3 = 10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633413" y="561975"/>
            <a:ext cx="8015287" cy="514350"/>
          </a:xfrm>
        </p:spPr>
        <p:txBody>
          <a:bodyPr lIns="0" rIns="0" bIns="0" anchor="b"/>
          <a:lstStyle/>
          <a:p>
            <a:pPr eaLnBrk="1" hangingPunct="1"/>
            <a:r>
              <a:rPr lang="en-US" sz="2800" dirty="0" smtClean="0"/>
              <a:t>Comparison of scheduling algorithms</a:t>
            </a:r>
          </a:p>
        </p:txBody>
      </p:sp>
      <p:sp>
        <p:nvSpPr>
          <p:cNvPr id="75779" name="Rectangle 3"/>
          <p:cNvSpPr>
            <a:spLocks noGrp="1" noChangeArrowheads="1"/>
          </p:cNvSpPr>
          <p:nvPr>
            <p:ph idx="4294967295"/>
          </p:nvPr>
        </p:nvSpPr>
        <p:spPr>
          <a:xfrm>
            <a:off x="342900" y="1411288"/>
            <a:ext cx="8382000" cy="4410075"/>
          </a:xfrm>
        </p:spPr>
        <p:txBody>
          <a:bodyPr/>
          <a:lstStyle/>
          <a:p>
            <a:pPr marL="273050" indent="-273050" eaLnBrk="1" hangingPunct="1"/>
            <a:endParaRPr lang="en-US" sz="1800" smtClean="0"/>
          </a:p>
        </p:txBody>
      </p:sp>
      <p:graphicFrame>
        <p:nvGraphicFramePr>
          <p:cNvPr id="5" name="Table 4"/>
          <p:cNvGraphicFramePr>
            <a:graphicFrameLocks noGrp="1"/>
          </p:cNvGraphicFramePr>
          <p:nvPr/>
        </p:nvGraphicFramePr>
        <p:xfrm>
          <a:off x="0" y="1330325"/>
          <a:ext cx="8934450" cy="4362133"/>
        </p:xfrm>
        <a:graphic>
          <a:graphicData uri="http://schemas.openxmlformats.org/drawingml/2006/table">
            <a:tbl>
              <a:tblPr/>
              <a:tblGrid>
                <a:gridCol w="1489075"/>
                <a:gridCol w="1489075"/>
                <a:gridCol w="1489075"/>
                <a:gridCol w="1489075"/>
                <a:gridCol w="1489075"/>
                <a:gridCol w="1489075"/>
              </a:tblGrid>
              <a:tr h="1344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Round Robin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rPr>
                        <a:t>FCFS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MFQ</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Multi-Level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Feedback Queue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SFJ</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Shortest Job First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SRJN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Shortest Remaining Job Next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1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Throughput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Response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time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May be low is quantum is too small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Shortest average response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time if quantum chosen correctly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Not emphasized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May be poor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May be low is quantum is too small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Good for I/O bound but poor for CPU-bound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processes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High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Good for short processes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But maybe poor for longer processes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High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Good for short processes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But maybe poor for longer processes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idx="4294967295"/>
          </p:nvPr>
        </p:nvSpPr>
        <p:spPr>
          <a:xfrm>
            <a:off x="342900" y="1411288"/>
            <a:ext cx="8382000" cy="4410075"/>
          </a:xfrm>
        </p:spPr>
        <p:txBody>
          <a:bodyPr/>
          <a:lstStyle/>
          <a:p>
            <a:pPr marL="273050" indent="-273050" eaLnBrk="1" hangingPunct="1"/>
            <a:endParaRPr lang="en-US" sz="1800" smtClean="0"/>
          </a:p>
        </p:txBody>
      </p:sp>
      <p:graphicFrame>
        <p:nvGraphicFramePr>
          <p:cNvPr id="5" name="Table 4"/>
          <p:cNvGraphicFramePr>
            <a:graphicFrameLocks noGrp="1"/>
          </p:cNvGraphicFramePr>
          <p:nvPr/>
        </p:nvGraphicFramePr>
        <p:xfrm>
          <a:off x="0" y="749300"/>
          <a:ext cx="8934450" cy="4727576"/>
        </p:xfrm>
        <a:graphic>
          <a:graphicData uri="http://schemas.openxmlformats.org/drawingml/2006/table">
            <a:tbl>
              <a:tblPr/>
              <a:tblGrid>
                <a:gridCol w="1190625"/>
                <a:gridCol w="1352550"/>
                <a:gridCol w="1295400"/>
                <a:gridCol w="1590675"/>
                <a:gridCol w="1628775"/>
                <a:gridCol w="1876425"/>
              </a:tblGrid>
              <a:tr h="1344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Round Robin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charset="0"/>
                        </a:rPr>
                        <a:t>FCFS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MFQ</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Multi-Level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Feedback Queue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SFJ</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Shortest Job First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SRJN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Arial" charset="0"/>
                        </a:rPr>
                        <a:t>Shortest Remaining Job Next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38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Infinite postponement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Does not occur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Does not occur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Gets a high priority if CPU-bound processes are present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May occur for CPU bound processes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May occur for processes with long estimated running times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No distinction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between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CPU-bound and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IO-bound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charset="0"/>
                        </a:rPr>
                        <a:t>May occur for processes with long estimated running times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12907</TotalTime>
  <Words>979</Words>
  <Application>Microsoft PowerPoint</Application>
  <PresentationFormat>On-screen Show (4:3)</PresentationFormat>
  <Paragraphs>271</Paragraphs>
  <Slides>17</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Pixel</vt:lpstr>
      <vt:lpstr>Equation</vt:lpstr>
      <vt:lpstr>COT 4600 Operating Systems Fall 2009</vt:lpstr>
      <vt:lpstr>Lecture 26</vt:lpstr>
      <vt:lpstr>Multilevel Queue Scheduling</vt:lpstr>
      <vt:lpstr>Multilevel feedback queue</vt:lpstr>
      <vt:lpstr>Example of a multilevel feedback queue exam</vt:lpstr>
      <vt:lpstr>Multilevel Feedback Queues</vt:lpstr>
      <vt:lpstr>Unix scheduler</vt:lpstr>
      <vt:lpstr>Comparison of scheduling algorithms</vt:lpstr>
      <vt:lpstr>Slide 9</vt:lpstr>
      <vt:lpstr>Slide 10</vt:lpstr>
      <vt:lpstr>Terminology for scheduling algorithms</vt:lpstr>
      <vt:lpstr>One-machine environment</vt:lpstr>
      <vt:lpstr>One-machine environment (cont’d)</vt:lpstr>
      <vt:lpstr>Priority rules for one machine environment</vt:lpstr>
      <vt:lpstr>Real-time schedulers</vt:lpstr>
      <vt:lpstr>Earliest deadline first (EDF)</vt:lpstr>
      <vt:lpstr> Schedulability test for Earliest Deadline First</vt:lpstr>
    </vt:vector>
  </TitlesOfParts>
  <Company>Lucent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School of EECS</cp:lastModifiedBy>
  <cp:revision>376</cp:revision>
  <dcterms:created xsi:type="dcterms:W3CDTF">2004-10-07T18:29:30Z</dcterms:created>
  <dcterms:modified xsi:type="dcterms:W3CDTF">2009-11-19T20:29:32Z</dcterms:modified>
</cp:coreProperties>
</file>