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44"/>
  </p:notesMasterIdLst>
  <p:sldIdLst>
    <p:sldId id="394" r:id="rId2"/>
    <p:sldId id="361" r:id="rId3"/>
    <p:sldId id="396" r:id="rId4"/>
    <p:sldId id="397" r:id="rId5"/>
    <p:sldId id="398" r:id="rId6"/>
    <p:sldId id="399" r:id="rId7"/>
    <p:sldId id="400" r:id="rId8"/>
    <p:sldId id="401" r:id="rId9"/>
    <p:sldId id="402" r:id="rId10"/>
    <p:sldId id="403" r:id="rId11"/>
    <p:sldId id="404" r:id="rId12"/>
    <p:sldId id="439" r:id="rId13"/>
    <p:sldId id="405" r:id="rId14"/>
    <p:sldId id="406" r:id="rId15"/>
    <p:sldId id="437" r:id="rId16"/>
    <p:sldId id="407" r:id="rId17"/>
    <p:sldId id="410" r:id="rId18"/>
    <p:sldId id="412" r:id="rId19"/>
    <p:sldId id="413" r:id="rId20"/>
    <p:sldId id="414" r:id="rId21"/>
    <p:sldId id="415" r:id="rId22"/>
    <p:sldId id="416" r:id="rId23"/>
    <p:sldId id="417" r:id="rId24"/>
    <p:sldId id="418" r:id="rId25"/>
    <p:sldId id="419" r:id="rId26"/>
    <p:sldId id="420" r:id="rId27"/>
    <p:sldId id="421" r:id="rId28"/>
    <p:sldId id="422" r:id="rId29"/>
    <p:sldId id="423" r:id="rId30"/>
    <p:sldId id="424" r:id="rId31"/>
    <p:sldId id="425" r:id="rId32"/>
    <p:sldId id="426" r:id="rId33"/>
    <p:sldId id="427" r:id="rId34"/>
    <p:sldId id="428" r:id="rId35"/>
    <p:sldId id="429" r:id="rId36"/>
    <p:sldId id="430" r:id="rId37"/>
    <p:sldId id="431" r:id="rId38"/>
    <p:sldId id="432" r:id="rId39"/>
    <p:sldId id="433" r:id="rId40"/>
    <p:sldId id="434" r:id="rId41"/>
    <p:sldId id="435" r:id="rId42"/>
    <p:sldId id="436"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00"/>
    <a:srgbClr val="FF66FF"/>
    <a:srgbClr val="003300"/>
    <a:srgbClr val="66FF33"/>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8" autoAdjust="0"/>
    <p:restoredTop sz="86369" autoAdjust="0"/>
  </p:normalViewPr>
  <p:slideViewPr>
    <p:cSldViewPr snapToGrid="0">
      <p:cViewPr>
        <p:scale>
          <a:sx n="100" d="100"/>
          <a:sy n="100" d="100"/>
        </p:scale>
        <p:origin x="-294" y="102"/>
      </p:cViewPr>
      <p:guideLst>
        <p:guide orient="horz" pos="789"/>
        <p:guide pos="484"/>
      </p:guideLst>
    </p:cSldViewPr>
  </p:slideViewPr>
  <p:outlineViewPr>
    <p:cViewPr>
      <p:scale>
        <a:sx n="33" d="100"/>
        <a:sy n="33" d="100"/>
      </p:scale>
      <p:origin x="0" y="12822"/>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501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50D2F1F1-CCBB-41AB-959B-7B3CE49750C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xfrm>
            <a:off x="1150938" y="692150"/>
            <a:ext cx="4556125" cy="3416300"/>
          </a:xfrm>
          <a:ln cap="flat"/>
        </p:spPr>
      </p:sp>
      <p:sp>
        <p:nvSpPr>
          <p:cNvPr id="512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0938" y="692150"/>
            <a:ext cx="4556125" cy="3416300"/>
          </a:xfrm>
          <a:ln cap="flat"/>
        </p:spPr>
      </p:sp>
      <p:sp>
        <p:nvSpPr>
          <p:cNvPr id="2969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0938" y="692150"/>
            <a:ext cx="4556125" cy="3416300"/>
          </a:xfrm>
          <a:ln cap="flat"/>
        </p:spPr>
      </p:sp>
      <p:sp>
        <p:nvSpPr>
          <p:cNvPr id="3174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50938" y="692150"/>
            <a:ext cx="4556125" cy="3416300"/>
          </a:xfrm>
          <a:ln cap="flat"/>
        </p:spPr>
      </p:sp>
      <p:sp>
        <p:nvSpPr>
          <p:cNvPr id="3379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50938" y="692150"/>
            <a:ext cx="4556125" cy="3416300"/>
          </a:xfrm>
          <a:ln cap="flat"/>
        </p:spPr>
      </p:sp>
      <p:sp>
        <p:nvSpPr>
          <p:cNvPr id="3789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0938" y="692150"/>
            <a:ext cx="4556125" cy="3416300"/>
          </a:xfrm>
          <a:ln cap="flat"/>
        </p:spPr>
      </p:sp>
      <p:sp>
        <p:nvSpPr>
          <p:cNvPr id="3993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0938" y="692150"/>
            <a:ext cx="4556125" cy="3416300"/>
          </a:xfrm>
          <a:ln cap="flat"/>
        </p:spPr>
      </p:sp>
      <p:sp>
        <p:nvSpPr>
          <p:cNvPr id="4198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50938" y="692150"/>
            <a:ext cx="4556125" cy="3416300"/>
          </a:xfrm>
          <a:ln cap="flat"/>
        </p:spPr>
      </p:sp>
      <p:sp>
        <p:nvSpPr>
          <p:cNvPr id="4608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xfrm>
            <a:off x="1150938" y="692150"/>
            <a:ext cx="4556125" cy="3416300"/>
          </a:xfrm>
          <a:ln cap="flat"/>
        </p:spPr>
      </p:sp>
      <p:sp>
        <p:nvSpPr>
          <p:cNvPr id="71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1150938" y="692150"/>
            <a:ext cx="4556125" cy="3416300"/>
          </a:xfrm>
          <a:ln cap="flat"/>
        </p:spPr>
      </p:sp>
      <p:sp>
        <p:nvSpPr>
          <p:cNvPr id="921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1150938" y="692150"/>
            <a:ext cx="4556125" cy="3416300"/>
          </a:xfrm>
          <a:ln cap="flat"/>
        </p:spPr>
      </p:sp>
      <p:sp>
        <p:nvSpPr>
          <p:cNvPr id="1126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1150938" y="692150"/>
            <a:ext cx="4556125" cy="3416300"/>
          </a:xfrm>
          <a:ln cap="flat"/>
        </p:spPr>
      </p:sp>
      <p:sp>
        <p:nvSpPr>
          <p:cNvPr id="1331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150938" y="692150"/>
            <a:ext cx="4556125" cy="3416300"/>
          </a:xfrm>
          <a:ln cap="flat"/>
        </p:spPr>
      </p:sp>
      <p:sp>
        <p:nvSpPr>
          <p:cNvPr id="1536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50938" y="692150"/>
            <a:ext cx="4556125" cy="3416300"/>
          </a:xfrm>
          <a:ln cap="flat"/>
        </p:spPr>
      </p:sp>
      <p:sp>
        <p:nvSpPr>
          <p:cNvPr id="1741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1150938" y="692150"/>
            <a:ext cx="4556125" cy="3416300"/>
          </a:xfrm>
          <a:ln cap="flat"/>
        </p:spPr>
      </p:sp>
      <p:sp>
        <p:nvSpPr>
          <p:cNvPr id="1945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50938" y="692150"/>
            <a:ext cx="4556125" cy="3416300"/>
          </a:xfrm>
          <a:ln cap="flat"/>
        </p:spPr>
      </p:sp>
      <p:sp>
        <p:nvSpPr>
          <p:cNvPr id="25603" name="Rectangle 3"/>
          <p:cNvSpPr>
            <a:spLocks noGrp="1" noChangeArrowheads="1"/>
          </p:cNvSpPr>
          <p:nvPr>
            <p:ph type="body" idx="1"/>
          </p:nvPr>
        </p:nvSpPr>
        <p:spPr>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grpSp>
      </p:grpSp>
      <p:sp>
        <p:nvSpPr>
          <p:cNvPr id="39955" name="Rectangle 19"/>
          <p:cNvSpPr>
            <a:spLocks noGrp="1" noChangeArrowheads="1"/>
          </p:cNvSpPr>
          <p:nvPr>
            <p:ph type="ctrTitle"/>
          </p:nvPr>
        </p:nvSpPr>
        <p:spPr>
          <a:xfrm>
            <a:off x="2971800" y="1828800"/>
            <a:ext cx="6019800" cy="2209800"/>
          </a:xfrm>
        </p:spPr>
        <p:txBody>
          <a:bodyPr/>
          <a:lstStyle>
            <a:lvl1pPr>
              <a:defRPr sz="4200">
                <a:solidFill>
                  <a:srgbClr val="FFFFFF"/>
                </a:solidFill>
              </a:defRPr>
            </a:lvl1pPr>
          </a:lstStyle>
          <a:p>
            <a:r>
              <a:rPr lang="en-US"/>
              <a:t>Click to edit Master title style</a:t>
            </a:r>
          </a:p>
        </p:txBody>
      </p:sp>
      <p:sp>
        <p:nvSpPr>
          <p:cNvPr id="3995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613B9215-6402-4569-BA8F-94476B4D52BF}" type="datetime1">
              <a:rPr lang="en-US"/>
              <a:pPr>
                <a:defRPr/>
              </a:pPr>
              <a:t>11/24/2009</a:t>
            </a:fld>
            <a:endParaRPr lang="en-US"/>
          </a:p>
        </p:txBody>
      </p:sp>
      <p:sp>
        <p:nvSpPr>
          <p:cNvPr id="19" name="Rectangle 17"/>
          <p:cNvSpPr>
            <a:spLocks noGrp="1" noChangeArrowheads="1"/>
          </p:cNvSpPr>
          <p:nvPr>
            <p:ph type="ftr" sz="quarter" idx="11"/>
          </p:nvPr>
        </p:nvSpPr>
        <p:spPr/>
        <p:txBody>
          <a:bodyPr/>
          <a:lstStyle>
            <a:lvl1pPr>
              <a:defRPr/>
            </a:lvl1pPr>
          </a:lstStyle>
          <a:p>
            <a:pPr>
              <a:defRPr/>
            </a:pPr>
            <a:r>
              <a:rPr lang="en-US"/>
              <a:t>Lecture 6</a:t>
            </a:r>
          </a:p>
        </p:txBody>
      </p:sp>
      <p:sp>
        <p:nvSpPr>
          <p:cNvPr id="20" name="Rectangle 18"/>
          <p:cNvSpPr>
            <a:spLocks noGrp="1" noChangeArrowheads="1"/>
          </p:cNvSpPr>
          <p:nvPr>
            <p:ph type="sldNum" sz="quarter" idx="12"/>
          </p:nvPr>
        </p:nvSpPr>
        <p:spPr/>
        <p:txBody>
          <a:bodyPr/>
          <a:lstStyle>
            <a:lvl1pPr>
              <a:defRPr/>
            </a:lvl1pPr>
          </a:lstStyle>
          <a:p>
            <a:pPr>
              <a:defRPr/>
            </a:pPr>
            <a:fld id="{FBC5F71E-49FD-428F-A9F0-8FFD64C7A0B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5" name="Rectangle 3"/>
          <p:cNvSpPr>
            <a:spLocks noGrp="1" noChangeArrowheads="1"/>
          </p:cNvSpPr>
          <p:nvPr>
            <p:ph type="sldNum" sz="quarter" idx="11"/>
          </p:nvPr>
        </p:nvSpPr>
        <p:spPr>
          <a:ln/>
        </p:spPr>
        <p:txBody>
          <a:bodyPr/>
          <a:lstStyle>
            <a:lvl1pPr>
              <a:defRPr/>
            </a:lvl1pPr>
          </a:lstStyle>
          <a:p>
            <a:pPr>
              <a:defRPr/>
            </a:pPr>
            <a:fld id="{A92CC1EC-4612-41BA-8AF7-E1363AC9FAE6}"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7FC43C23-0318-4E65-8A37-01901405EF90}" type="datetime1">
              <a:rPr lang="en-US"/>
              <a:pPr>
                <a:defRPr/>
              </a:pPr>
              <a:t>11/24/2009</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5" name="Rectangle 3"/>
          <p:cNvSpPr>
            <a:spLocks noGrp="1" noChangeArrowheads="1"/>
          </p:cNvSpPr>
          <p:nvPr>
            <p:ph type="sldNum" sz="quarter" idx="11"/>
          </p:nvPr>
        </p:nvSpPr>
        <p:spPr>
          <a:ln/>
        </p:spPr>
        <p:txBody>
          <a:bodyPr/>
          <a:lstStyle>
            <a:lvl1pPr>
              <a:defRPr/>
            </a:lvl1pPr>
          </a:lstStyle>
          <a:p>
            <a:pPr>
              <a:defRPr/>
            </a:pPr>
            <a:fld id="{2DEEB1C6-681C-46B9-B369-42F09B4051DE}"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3594CED9-4FCD-4ED6-8782-F40AFC4B7058}" type="datetime1">
              <a:rPr lang="en-US"/>
              <a:pPr>
                <a:defRPr/>
              </a:pPr>
              <a:t>11/24/2009</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001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lstStyle/>
          <a:p>
            <a:pPr lvl="0"/>
            <a:endParaRPr lang="en-US" noProof="0"/>
          </a:p>
        </p:txBody>
      </p:sp>
      <p:sp>
        <p:nvSpPr>
          <p:cNvPr id="4"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5" name="Rectangle 3"/>
          <p:cNvSpPr>
            <a:spLocks noGrp="1" noChangeArrowheads="1"/>
          </p:cNvSpPr>
          <p:nvPr>
            <p:ph type="sldNum" sz="quarter" idx="11"/>
          </p:nvPr>
        </p:nvSpPr>
        <p:spPr>
          <a:ln/>
        </p:spPr>
        <p:txBody>
          <a:bodyPr/>
          <a:lstStyle>
            <a:lvl1pPr>
              <a:defRPr/>
            </a:lvl1pPr>
          </a:lstStyle>
          <a:p>
            <a:pPr>
              <a:defRPr/>
            </a:pPr>
            <a:fld id="{AB5A1D9B-8266-4D5E-85A7-AAFDA5D0784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2D1FB675-C6B7-4A5D-A7D9-6EF8EF507FAD}" type="datetime1">
              <a:rPr lang="en-US"/>
              <a:pPr>
                <a:defRPr/>
              </a:pPr>
              <a:t>11/24/2009</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001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6" name="Rectangle 3"/>
          <p:cNvSpPr>
            <a:spLocks noGrp="1" noChangeArrowheads="1"/>
          </p:cNvSpPr>
          <p:nvPr>
            <p:ph type="sldNum" sz="quarter" idx="11"/>
          </p:nvPr>
        </p:nvSpPr>
        <p:spPr>
          <a:ln/>
        </p:spPr>
        <p:txBody>
          <a:bodyPr/>
          <a:lstStyle>
            <a:lvl1pPr>
              <a:defRPr/>
            </a:lvl1pPr>
          </a:lstStyle>
          <a:p>
            <a:pPr>
              <a:defRPr/>
            </a:pPr>
            <a:fld id="{660BEEE2-37F2-4822-9260-B0E8A3DF74C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9A7FAF74-A103-40EA-A2C5-4EFC673B428F}" type="datetime1">
              <a:rPr lang="en-US"/>
              <a:pPr>
                <a:defRPr/>
              </a:pPr>
              <a:t>11/24/2009</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5" name="Rectangle 3"/>
          <p:cNvSpPr>
            <a:spLocks noGrp="1" noChangeArrowheads="1"/>
          </p:cNvSpPr>
          <p:nvPr>
            <p:ph type="sldNum" sz="quarter" idx="11"/>
          </p:nvPr>
        </p:nvSpPr>
        <p:spPr>
          <a:ln/>
        </p:spPr>
        <p:txBody>
          <a:bodyPr/>
          <a:lstStyle>
            <a:lvl1pPr>
              <a:defRPr/>
            </a:lvl1pPr>
          </a:lstStyle>
          <a:p>
            <a:pPr>
              <a:defRPr/>
            </a:pPr>
            <a:fld id="{F932840F-120D-4805-AFFE-3A35CECBCE08}"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B1BC30EE-B047-4B18-96BF-D748D78668A7}" type="datetime1">
              <a:rPr lang="en-US"/>
              <a:pPr>
                <a:defRPr/>
              </a:pPr>
              <a:t>11/24/2009</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5" name="Rectangle 3"/>
          <p:cNvSpPr>
            <a:spLocks noGrp="1" noChangeArrowheads="1"/>
          </p:cNvSpPr>
          <p:nvPr>
            <p:ph type="sldNum" sz="quarter" idx="11"/>
          </p:nvPr>
        </p:nvSpPr>
        <p:spPr>
          <a:ln/>
        </p:spPr>
        <p:txBody>
          <a:bodyPr/>
          <a:lstStyle>
            <a:lvl1pPr>
              <a:defRPr/>
            </a:lvl1pPr>
          </a:lstStyle>
          <a:p>
            <a:pPr>
              <a:defRPr/>
            </a:pPr>
            <a:fld id="{D4CE1F49-FFAF-47B6-803B-4E556E9F698D}"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43ABE303-9545-4BD7-8556-C2C6DD8B5BB1}" type="datetime1">
              <a:rPr lang="en-US"/>
              <a:pPr>
                <a:defRPr/>
              </a:pPr>
              <a:t>11/24/2009</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6" name="Rectangle 3"/>
          <p:cNvSpPr>
            <a:spLocks noGrp="1" noChangeArrowheads="1"/>
          </p:cNvSpPr>
          <p:nvPr>
            <p:ph type="sldNum" sz="quarter" idx="11"/>
          </p:nvPr>
        </p:nvSpPr>
        <p:spPr>
          <a:ln/>
        </p:spPr>
        <p:txBody>
          <a:bodyPr/>
          <a:lstStyle>
            <a:lvl1pPr>
              <a:defRPr/>
            </a:lvl1pPr>
          </a:lstStyle>
          <a:p>
            <a:pPr>
              <a:defRPr/>
            </a:pPr>
            <a:fld id="{B67C898D-18FA-4424-8F79-7D43DC09A76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3ADC09AA-2BC6-42AA-B62E-12074362EC79}" type="datetime1">
              <a:rPr lang="en-US"/>
              <a:pPr>
                <a:defRPr/>
              </a:pPr>
              <a:t>11/24/2009</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8" name="Rectangle 3"/>
          <p:cNvSpPr>
            <a:spLocks noGrp="1" noChangeArrowheads="1"/>
          </p:cNvSpPr>
          <p:nvPr>
            <p:ph type="sldNum" sz="quarter" idx="11"/>
          </p:nvPr>
        </p:nvSpPr>
        <p:spPr>
          <a:ln/>
        </p:spPr>
        <p:txBody>
          <a:bodyPr/>
          <a:lstStyle>
            <a:lvl1pPr>
              <a:defRPr/>
            </a:lvl1pPr>
          </a:lstStyle>
          <a:p>
            <a:pPr>
              <a:defRPr/>
            </a:pPr>
            <a:fld id="{5E9903F4-ABD6-4588-9F16-1A3C6B4BBB3F}"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fld id="{9DD8DECE-601C-4222-ADFD-8C095DBC9672}" type="datetime1">
              <a:rPr lang="en-US"/>
              <a:pPr>
                <a:defRPr/>
              </a:pPr>
              <a:t>11/24/2009</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4" name="Rectangle 3"/>
          <p:cNvSpPr>
            <a:spLocks noGrp="1" noChangeArrowheads="1"/>
          </p:cNvSpPr>
          <p:nvPr>
            <p:ph type="sldNum" sz="quarter" idx="11"/>
          </p:nvPr>
        </p:nvSpPr>
        <p:spPr>
          <a:ln/>
        </p:spPr>
        <p:txBody>
          <a:bodyPr/>
          <a:lstStyle>
            <a:lvl1pPr>
              <a:defRPr/>
            </a:lvl1pPr>
          </a:lstStyle>
          <a:p>
            <a:pPr>
              <a:defRPr/>
            </a:pPr>
            <a:fld id="{00478D3C-3575-49E2-9BC7-7CA4BFA8D30F}"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fld id="{35EB0237-7777-462B-9BCB-A66CDE8C0E29}" type="datetime1">
              <a:rPr lang="en-US"/>
              <a:pPr>
                <a:defRPr/>
              </a:pPr>
              <a:t>11/24/2009</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3" name="Rectangle 3"/>
          <p:cNvSpPr>
            <a:spLocks noGrp="1" noChangeArrowheads="1"/>
          </p:cNvSpPr>
          <p:nvPr>
            <p:ph type="sldNum" sz="quarter" idx="11"/>
          </p:nvPr>
        </p:nvSpPr>
        <p:spPr>
          <a:ln/>
        </p:spPr>
        <p:txBody>
          <a:bodyPr/>
          <a:lstStyle>
            <a:lvl1pPr>
              <a:defRPr/>
            </a:lvl1pPr>
          </a:lstStyle>
          <a:p>
            <a:pPr>
              <a:defRPr/>
            </a:pPr>
            <a:fld id="{A215430A-5C48-4D49-92E7-7AA7C74A6530}"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fld id="{43C49A0D-5A87-4262-9965-915F06F12EA7}" type="datetime1">
              <a:rPr lang="en-US"/>
              <a:pPr>
                <a:defRPr/>
              </a:pPr>
              <a:t>11/24/2009</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6" name="Rectangle 3"/>
          <p:cNvSpPr>
            <a:spLocks noGrp="1" noChangeArrowheads="1"/>
          </p:cNvSpPr>
          <p:nvPr>
            <p:ph type="sldNum" sz="quarter" idx="11"/>
          </p:nvPr>
        </p:nvSpPr>
        <p:spPr>
          <a:ln/>
        </p:spPr>
        <p:txBody>
          <a:bodyPr/>
          <a:lstStyle>
            <a:lvl1pPr>
              <a:defRPr/>
            </a:lvl1pPr>
          </a:lstStyle>
          <a:p>
            <a:pPr>
              <a:defRPr/>
            </a:pPr>
            <a:fld id="{8DAF31FA-3F4C-43A9-8B73-6E4B118E0CF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6EC61A6B-AA87-4DB5-B0E0-ED7FCE4555D4}" type="datetime1">
              <a:rPr lang="en-US"/>
              <a:pPr>
                <a:defRPr/>
              </a:pPr>
              <a:t>11/24/2009</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6" name="Rectangle 3"/>
          <p:cNvSpPr>
            <a:spLocks noGrp="1" noChangeArrowheads="1"/>
          </p:cNvSpPr>
          <p:nvPr>
            <p:ph type="sldNum" sz="quarter" idx="11"/>
          </p:nvPr>
        </p:nvSpPr>
        <p:spPr>
          <a:ln/>
        </p:spPr>
        <p:txBody>
          <a:bodyPr/>
          <a:lstStyle>
            <a:lvl1pPr>
              <a:defRPr/>
            </a:lvl1pPr>
          </a:lstStyle>
          <a:p>
            <a:pPr>
              <a:defRPr/>
            </a:pPr>
            <a:fld id="{4481E543-8044-4A08-9901-970BB1DDBC09}"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E6DBBA0E-04BD-49B3-81E0-B7DC76B77250}" type="datetime1">
              <a:rPr lang="en-US"/>
              <a:pPr>
                <a:defRPr/>
              </a:pPr>
              <a:t>11/24/2009</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r>
              <a:rPr lang="en-US"/>
              <a:t>Lecture 6</a:t>
            </a:r>
          </a:p>
        </p:txBody>
      </p:sp>
      <p:sp>
        <p:nvSpPr>
          <p:cNvPr id="3891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5356DBEC-19B3-4648-874C-D9FE7F780085}"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latin typeface="Times New Roman" pitchFamily="18" charset="0"/>
              </a:endParaRPr>
            </a:p>
          </p:txBody>
        </p:sp>
        <p:sp>
          <p:nvSpPr>
            <p:cNvPr id="3891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3892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3892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3892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8001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2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fld id="{E43892BC-B4E1-43F9-A1D1-D15B5C5C3344}" type="datetime1">
              <a:rPr lang="en-US"/>
              <a:pPr>
                <a:defRPr/>
              </a:pPr>
              <a:t>11/24/2009</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6" r:id="rId3"/>
    <p:sldLayoutId id="2147483695" r:id="rId4"/>
    <p:sldLayoutId id="2147483694" r:id="rId5"/>
    <p:sldLayoutId id="2147483693" r:id="rId6"/>
    <p:sldLayoutId id="2147483692" r:id="rId7"/>
    <p:sldLayoutId id="2147483691" r:id="rId8"/>
    <p:sldLayoutId id="2147483690" r:id="rId9"/>
    <p:sldLayoutId id="2147483689" r:id="rId10"/>
    <p:sldLayoutId id="2147483688" r:id="rId11"/>
    <p:sldLayoutId id="2147483687" r:id="rId12"/>
    <p:sldLayoutId id="2147483686" r:id="rId13"/>
  </p:sldLayoutIdLst>
  <p:hf hdr="0" dt="0"/>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defRPr>
      </a:lvl2pPr>
      <a:lvl3pPr algn="l" rtl="0" eaLnBrk="0" fontAlgn="base" hangingPunct="0">
        <a:spcBef>
          <a:spcPct val="0"/>
        </a:spcBef>
        <a:spcAft>
          <a:spcPct val="0"/>
        </a:spcAft>
        <a:defRPr sz="3600">
          <a:solidFill>
            <a:schemeClr val="tx1"/>
          </a:solidFill>
          <a:latin typeface="Arial" charset="0"/>
        </a:defRPr>
      </a:lvl3pPr>
      <a:lvl4pPr algn="l" rtl="0" eaLnBrk="0" fontAlgn="base" hangingPunct="0">
        <a:spcBef>
          <a:spcPct val="0"/>
        </a:spcBef>
        <a:spcAft>
          <a:spcPct val="0"/>
        </a:spcAft>
        <a:defRPr sz="3600">
          <a:solidFill>
            <a:schemeClr val="tx1"/>
          </a:solidFill>
          <a:latin typeface="Arial" charset="0"/>
        </a:defRPr>
      </a:lvl4pPr>
      <a:lvl5pPr algn="l" rtl="0" eaLnBrk="0" fontAlgn="base" hangingPunct="0">
        <a:spcBef>
          <a:spcPct val="0"/>
        </a:spcBef>
        <a:spcAft>
          <a:spcPct val="0"/>
        </a:spcAft>
        <a:defRPr sz="3600">
          <a:solidFill>
            <a:schemeClr val="tx1"/>
          </a:solidFill>
          <a:latin typeface="Arial" charset="0"/>
        </a:defRPr>
      </a:lvl5pPr>
      <a:lvl6pPr marL="457200" algn="l" rtl="0" fontAlgn="base">
        <a:spcBef>
          <a:spcPct val="0"/>
        </a:spcBef>
        <a:spcAft>
          <a:spcPct val="0"/>
        </a:spcAft>
        <a:defRPr sz="3600">
          <a:solidFill>
            <a:schemeClr val="tx1"/>
          </a:solidFill>
          <a:latin typeface="Arial" charset="0"/>
        </a:defRPr>
      </a:lvl6pPr>
      <a:lvl7pPr marL="914400" algn="l" rtl="0" fontAlgn="base">
        <a:spcBef>
          <a:spcPct val="0"/>
        </a:spcBef>
        <a:spcAft>
          <a:spcPct val="0"/>
        </a:spcAft>
        <a:defRPr sz="3600">
          <a:solidFill>
            <a:schemeClr val="tx1"/>
          </a:solidFill>
          <a:latin typeface="Arial" charset="0"/>
        </a:defRPr>
      </a:lvl7pPr>
      <a:lvl8pPr marL="1371600" algn="l" rtl="0" fontAlgn="base">
        <a:spcBef>
          <a:spcPct val="0"/>
        </a:spcBef>
        <a:spcAft>
          <a:spcPct val="0"/>
        </a:spcAft>
        <a:defRPr sz="3600">
          <a:solidFill>
            <a:schemeClr val="tx1"/>
          </a:solidFill>
          <a:latin typeface="Arial" charset="0"/>
        </a:defRPr>
      </a:lvl8pPr>
      <a:lvl9pPr marL="1828800" algn="l" rtl="0" fontAlgn="base">
        <a:spcBef>
          <a:spcPct val="0"/>
        </a:spcBef>
        <a:spcAft>
          <a:spcPct val="0"/>
        </a:spcAft>
        <a:defRPr sz="36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3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noChangeArrowheads="1"/>
          </p:cNvSpPr>
          <p:nvPr>
            <p:ph type="ctrTitle"/>
          </p:nvPr>
        </p:nvSpPr>
        <p:spPr>
          <a:xfrm>
            <a:off x="0" y="1828800"/>
            <a:ext cx="8991600" cy="1219200"/>
          </a:xfrm>
        </p:spPr>
        <p:txBody>
          <a:bodyPr/>
          <a:lstStyle/>
          <a:p>
            <a:pPr eaLnBrk="1" hangingPunct="1"/>
            <a:r>
              <a:rPr lang="en-US" sz="3600" dirty="0" smtClean="0"/>
              <a:t>COT 4600 Operating Systems Fall 2009</a:t>
            </a:r>
          </a:p>
        </p:txBody>
      </p:sp>
      <p:sp>
        <p:nvSpPr>
          <p:cNvPr id="16386" name="Rectangle 5"/>
          <p:cNvSpPr>
            <a:spLocks noGrp="1" noChangeArrowheads="1"/>
          </p:cNvSpPr>
          <p:nvPr>
            <p:ph type="subTitle" idx="1"/>
          </p:nvPr>
        </p:nvSpPr>
        <p:spPr>
          <a:xfrm>
            <a:off x="590550" y="4505325"/>
            <a:ext cx="7524750" cy="1619250"/>
          </a:xfrm>
        </p:spPr>
        <p:txBody>
          <a:bodyPr/>
          <a:lstStyle/>
          <a:p>
            <a:pPr eaLnBrk="1" hangingPunct="1"/>
            <a:r>
              <a:rPr lang="en-US" smtClean="0"/>
              <a:t>Dan C. Marinescu</a:t>
            </a:r>
          </a:p>
          <a:p>
            <a:pPr eaLnBrk="1" hangingPunct="1"/>
            <a:r>
              <a:rPr lang="en-US" smtClean="0"/>
              <a:t>Office: HEC 439 B</a:t>
            </a:r>
          </a:p>
          <a:p>
            <a:pPr eaLnBrk="1" hangingPunct="1"/>
            <a:r>
              <a:rPr lang="en-US" smtClean="0"/>
              <a:t>Office hours: Tu-Th  3:00-4:00 PM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95324" y="400050"/>
            <a:ext cx="8448675" cy="514350"/>
          </a:xfrm>
        </p:spPr>
        <p:txBody>
          <a:bodyPr/>
          <a:lstStyle/>
          <a:p>
            <a:r>
              <a:rPr lang="en-US" sz="2800" u="none" dirty="0" smtClean="0">
                <a:latin typeface="+mj-lt"/>
              </a:rPr>
              <a:t>End-to-end </a:t>
            </a:r>
            <a:r>
              <a:rPr lang="en-US" sz="2800" dirty="0" smtClean="0"/>
              <a:t>i</a:t>
            </a:r>
            <a:r>
              <a:rPr lang="en-US" sz="2800" u="none" dirty="0" smtClean="0">
                <a:latin typeface="+mj-lt"/>
              </a:rPr>
              <a:t>ssues </a:t>
            </a:r>
            <a:r>
              <a:rPr lang="en-US" sz="2800" u="none" dirty="0">
                <a:latin typeface="+mj-lt"/>
              </a:rPr>
              <a:t>(cont’d)</a:t>
            </a:r>
          </a:p>
        </p:txBody>
      </p:sp>
      <p:sp>
        <p:nvSpPr>
          <p:cNvPr id="55299" name="Rectangle 3"/>
          <p:cNvSpPr>
            <a:spLocks noGrp="1" noChangeArrowheads="1"/>
          </p:cNvSpPr>
          <p:nvPr>
            <p:ph type="body" idx="1"/>
          </p:nvPr>
        </p:nvSpPr>
        <p:spPr>
          <a:xfrm>
            <a:off x="400050" y="1209675"/>
            <a:ext cx="8115300" cy="5057776"/>
          </a:xfrm>
        </p:spPr>
        <p:txBody>
          <a:bodyPr/>
          <a:lstStyle/>
          <a:p>
            <a:r>
              <a:rPr lang="en-US" sz="2000" dirty="0">
                <a:latin typeface="+mj-lt"/>
              </a:rPr>
              <a:t>At a link level congestion is visible in the queue of packets at the sender. Network congestion much tougher to cope with, detect and then prevent.</a:t>
            </a:r>
          </a:p>
          <a:p>
            <a:r>
              <a:rPr lang="en-US" sz="2000" dirty="0">
                <a:latin typeface="+mj-lt"/>
              </a:rPr>
              <a:t>TCP uses the sliding window algorithm on an end-to end basis to provide reliable/ordered delivery.</a:t>
            </a:r>
          </a:p>
          <a:p>
            <a:r>
              <a:rPr lang="en-US" sz="2000" dirty="0">
                <a:latin typeface="+mj-lt"/>
              </a:rPr>
              <a:t>X.25 uses the sliding window protocol on a hop-by-hop basis.</a:t>
            </a:r>
          </a:p>
          <a:p>
            <a:r>
              <a:rPr lang="en-US" sz="2000" dirty="0">
                <a:latin typeface="+mj-lt"/>
              </a:rPr>
              <a:t>A sequence of hop-by-hop guarantees does not add up to an end-to-end guarantee.</a:t>
            </a:r>
          </a:p>
          <a:p>
            <a:r>
              <a:rPr lang="en-US" sz="2000" dirty="0">
                <a:latin typeface="+mj-lt"/>
              </a:rPr>
              <a:t>End-to-end argument: a function should not be provided at a lower levels of a system unless it can be completely and correctly implemented at that level.</a:t>
            </a:r>
          </a:p>
          <a:p>
            <a:r>
              <a:rPr lang="en-US" sz="2000" dirty="0">
                <a:latin typeface="+mj-lt"/>
              </a:rPr>
              <a:t>Yet for performance optimization a function may be incompletely provided at a low level. E.g. error detection is provided on a hop by hop basis. Why send all the way a corrupted packet?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609600"/>
          </a:xfrm>
          <a:noFill/>
          <a:ln/>
        </p:spPr>
        <p:txBody>
          <a:bodyPr/>
          <a:lstStyle/>
          <a:p>
            <a:r>
              <a:rPr lang="en-US" sz="2800" dirty="0">
                <a:latin typeface="+mj-lt"/>
              </a:rPr>
              <a:t>Segment Format</a:t>
            </a:r>
          </a:p>
        </p:txBody>
      </p:sp>
      <p:sp>
        <p:nvSpPr>
          <p:cNvPr id="10243" name="Rectangle 3"/>
          <p:cNvSpPr>
            <a:spLocks noGrp="1" noChangeArrowheads="1"/>
          </p:cNvSpPr>
          <p:nvPr>
            <p:ph type="body" idx="1"/>
          </p:nvPr>
        </p:nvSpPr>
        <p:spPr>
          <a:xfrm>
            <a:off x="466725" y="1266825"/>
            <a:ext cx="5591175" cy="3962400"/>
          </a:xfrm>
          <a:noFill/>
          <a:ln/>
        </p:spPr>
        <p:txBody>
          <a:bodyPr/>
          <a:lstStyle/>
          <a:p>
            <a:pPr>
              <a:lnSpc>
                <a:spcPct val="85000"/>
              </a:lnSpc>
            </a:pPr>
            <a:r>
              <a:rPr lang="en-US" sz="1800" dirty="0">
                <a:latin typeface="+mj-lt"/>
              </a:rPr>
              <a:t>Each connection identified with 4-tuple:</a:t>
            </a:r>
          </a:p>
          <a:p>
            <a:pPr lvl="1">
              <a:lnSpc>
                <a:spcPct val="85000"/>
              </a:lnSpc>
            </a:pPr>
            <a:r>
              <a:rPr lang="en-US" sz="1800" b="1" dirty="0">
                <a:latin typeface="+mj-lt"/>
              </a:rPr>
              <a:t>&lt;</a:t>
            </a:r>
            <a:r>
              <a:rPr lang="en-US" sz="1800" b="1" dirty="0" err="1">
                <a:latin typeface="+mj-lt"/>
              </a:rPr>
              <a:t>SrcPort</a:t>
            </a:r>
            <a:r>
              <a:rPr lang="en-US" sz="1800" b="1" dirty="0">
                <a:latin typeface="+mj-lt"/>
              </a:rPr>
              <a:t>, </a:t>
            </a:r>
            <a:r>
              <a:rPr lang="en-US" sz="1800" b="1" dirty="0" err="1">
                <a:latin typeface="+mj-lt"/>
              </a:rPr>
              <a:t>SrcIPAddr</a:t>
            </a:r>
            <a:r>
              <a:rPr lang="en-US" sz="1800" b="1" dirty="0">
                <a:latin typeface="+mj-lt"/>
              </a:rPr>
              <a:t>, </a:t>
            </a:r>
            <a:r>
              <a:rPr lang="en-US" sz="1800" b="1" dirty="0" err="1">
                <a:latin typeface="+mj-lt"/>
              </a:rPr>
              <a:t>DstPort</a:t>
            </a:r>
            <a:r>
              <a:rPr lang="en-US" sz="1800" b="1" dirty="0">
                <a:latin typeface="+mj-lt"/>
              </a:rPr>
              <a:t>, </a:t>
            </a:r>
            <a:r>
              <a:rPr lang="en-US" sz="1800" b="1" dirty="0" err="1">
                <a:latin typeface="+mj-lt"/>
              </a:rPr>
              <a:t>DstIPAddr</a:t>
            </a:r>
            <a:r>
              <a:rPr lang="en-US" sz="1800" b="1" dirty="0">
                <a:latin typeface="+mj-lt"/>
              </a:rPr>
              <a:t>&gt;</a:t>
            </a:r>
            <a:endParaRPr lang="en-US" sz="1800" dirty="0">
              <a:latin typeface="+mj-lt"/>
            </a:endParaRPr>
          </a:p>
          <a:p>
            <a:pPr>
              <a:lnSpc>
                <a:spcPct val="85000"/>
              </a:lnSpc>
            </a:pPr>
            <a:r>
              <a:rPr lang="en-US" sz="1800" dirty="0">
                <a:latin typeface="+mj-lt"/>
              </a:rPr>
              <a:t>Sliding window + flow control</a:t>
            </a:r>
          </a:p>
          <a:p>
            <a:pPr lvl="1">
              <a:lnSpc>
                <a:spcPct val="85000"/>
              </a:lnSpc>
            </a:pPr>
            <a:r>
              <a:rPr lang="en-US" sz="1800" b="1" dirty="0">
                <a:latin typeface="+mj-lt"/>
              </a:rPr>
              <a:t>Acknowledgment, </a:t>
            </a:r>
            <a:r>
              <a:rPr lang="en-US" sz="1800" b="1" dirty="0" err="1">
                <a:latin typeface="+mj-lt"/>
              </a:rPr>
              <a:t>SequenceNum</a:t>
            </a:r>
            <a:r>
              <a:rPr lang="en-US" sz="1800" b="1" dirty="0">
                <a:latin typeface="+mj-lt"/>
              </a:rPr>
              <a:t>, </a:t>
            </a:r>
            <a:r>
              <a:rPr lang="en-US" sz="1800" b="1" dirty="0" err="1" smtClean="0">
                <a:latin typeface="+mj-lt"/>
              </a:rPr>
              <a:t>AdvertisedWindow</a:t>
            </a:r>
            <a:endParaRPr lang="en-US" sz="1800" dirty="0">
              <a:latin typeface="+mj-lt"/>
            </a:endParaRPr>
          </a:p>
          <a:p>
            <a:pPr>
              <a:lnSpc>
                <a:spcPct val="85000"/>
              </a:lnSpc>
            </a:pPr>
            <a:r>
              <a:rPr lang="en-US" sz="1800" dirty="0">
                <a:latin typeface="+mj-lt"/>
              </a:rPr>
              <a:t>Flags: </a:t>
            </a:r>
            <a:r>
              <a:rPr lang="en-US" sz="1800" b="1" dirty="0">
                <a:latin typeface="+mj-lt"/>
              </a:rPr>
              <a:t>SYN, FIN, RESET, PUSH, URG, ACK</a:t>
            </a:r>
            <a:endParaRPr lang="en-US" sz="1800" dirty="0">
              <a:latin typeface="+mj-lt"/>
            </a:endParaRPr>
          </a:p>
          <a:p>
            <a:pPr>
              <a:lnSpc>
                <a:spcPct val="85000"/>
              </a:lnSpc>
            </a:pPr>
            <a:r>
              <a:rPr lang="en-US" sz="1800" dirty="0">
                <a:latin typeface="+mj-lt"/>
              </a:rPr>
              <a:t>Checksum: pseudo header + </a:t>
            </a:r>
            <a:r>
              <a:rPr lang="en-US" sz="1800" dirty="0" err="1">
                <a:latin typeface="+mj-lt"/>
              </a:rPr>
              <a:t>tcp</a:t>
            </a:r>
            <a:r>
              <a:rPr lang="en-US" sz="1800" dirty="0">
                <a:latin typeface="+mj-lt"/>
              </a:rPr>
              <a:t> header + data</a:t>
            </a:r>
          </a:p>
        </p:txBody>
      </p:sp>
      <p:pic>
        <p:nvPicPr>
          <p:cNvPr id="10244" name="Picture 4"/>
          <p:cNvPicPr>
            <a:picLocks noChangeArrowheads="1"/>
          </p:cNvPicPr>
          <p:nvPr/>
        </p:nvPicPr>
        <p:blipFill>
          <a:blip r:embed="rId2"/>
          <a:srcRect/>
          <a:stretch>
            <a:fillRect/>
          </a:stretch>
        </p:blipFill>
        <p:spPr bwMode="auto">
          <a:xfrm>
            <a:off x="6367463" y="877888"/>
            <a:ext cx="2543175" cy="1836737"/>
          </a:xfrm>
          <a:prstGeom prst="rect">
            <a:avLst/>
          </a:prstGeom>
          <a:noFill/>
          <a:ln w="12700">
            <a:noFill/>
            <a:miter lim="800000"/>
            <a:headEnd/>
            <a:tailEnd/>
          </a:ln>
          <a:effectLst/>
        </p:spPr>
      </p:pic>
      <p:pic>
        <p:nvPicPr>
          <p:cNvPr id="10245" name="Picture 5"/>
          <p:cNvPicPr>
            <a:picLocks noChangeArrowheads="1"/>
          </p:cNvPicPr>
          <p:nvPr/>
        </p:nvPicPr>
        <p:blipFill>
          <a:blip r:embed="rId3"/>
          <a:srcRect/>
          <a:stretch>
            <a:fillRect/>
          </a:stretch>
        </p:blipFill>
        <p:spPr bwMode="auto">
          <a:xfrm>
            <a:off x="5424488" y="3713163"/>
            <a:ext cx="3457575" cy="1087437"/>
          </a:xfrm>
          <a:prstGeom prst="rect">
            <a:avLst/>
          </a:prstGeom>
          <a:noFill/>
          <a:ln w="12700">
            <a:noFill/>
            <a:miter lim="800000"/>
            <a:headEnd/>
            <a:tailEnd/>
          </a:ln>
          <a:effec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state transition diagram of a TCP connection</a:t>
            </a:r>
            <a:endParaRPr lang="en-US" sz="2800" dirty="0"/>
          </a:p>
        </p:txBody>
      </p:sp>
      <p:sp>
        <p:nvSpPr>
          <p:cNvPr id="3" name="Content Placeholder 2"/>
          <p:cNvSpPr>
            <a:spLocks noGrp="1"/>
          </p:cNvSpPr>
          <p:nvPr>
            <p:ph idx="1"/>
          </p:nvPr>
        </p:nvSpPr>
        <p:spPr>
          <a:xfrm>
            <a:off x="457200" y="1304925"/>
            <a:ext cx="8229600" cy="4562475"/>
          </a:xfrm>
        </p:spPr>
        <p:txBody>
          <a:bodyPr/>
          <a:lstStyle/>
          <a:p>
            <a:r>
              <a:rPr lang="en-US" sz="1800" dirty="0" smtClean="0"/>
              <a:t>Two types of events trigger a transition:</a:t>
            </a:r>
          </a:p>
          <a:p>
            <a:pPr lvl="1"/>
            <a:r>
              <a:rPr lang="en-US" sz="1800" dirty="0" smtClean="0"/>
              <a:t>a segment arrives from the peer</a:t>
            </a:r>
          </a:p>
          <a:p>
            <a:pPr lvl="1"/>
            <a:r>
              <a:rPr lang="en-US" sz="1800" dirty="0" smtClean="0"/>
              <a:t>the local application process invokes and operation on TCP</a:t>
            </a:r>
          </a:p>
          <a:p>
            <a:endParaRPr lang="en-US" sz="1800"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Lecture 27</a:t>
            </a:r>
            <a:endParaRPr lang="en-US" dirty="0"/>
          </a:p>
        </p:txBody>
      </p:sp>
      <p:sp>
        <p:nvSpPr>
          <p:cNvPr id="5" name="Slide Number Placeholder 4"/>
          <p:cNvSpPr>
            <a:spLocks noGrp="1"/>
          </p:cNvSpPr>
          <p:nvPr>
            <p:ph type="sldNum" sz="quarter" idx="11"/>
          </p:nvPr>
        </p:nvSpPr>
        <p:spPr/>
        <p:txBody>
          <a:bodyPr/>
          <a:lstStyle/>
          <a:p>
            <a:pPr>
              <a:defRPr/>
            </a:pPr>
            <a:fld id="{F932840F-120D-4805-AFFE-3A35CECBCE08}" type="slidenum">
              <a:rPr lang="en-US" smtClean="0"/>
              <a:pPr>
                <a:defRPr/>
              </a:pPr>
              <a:t>12</a:t>
            </a:fld>
            <a:endParaRPr lang="en-US"/>
          </a:p>
        </p:txBody>
      </p:sp>
      <p:pic>
        <p:nvPicPr>
          <p:cNvPr id="6" name="Picture 3"/>
          <p:cNvPicPr>
            <a:picLocks noChangeArrowheads="1"/>
          </p:cNvPicPr>
          <p:nvPr/>
        </p:nvPicPr>
        <p:blipFill>
          <a:blip r:embed="rId2"/>
          <a:srcRect/>
          <a:stretch>
            <a:fillRect/>
          </a:stretch>
        </p:blipFill>
        <p:spPr bwMode="auto">
          <a:xfrm>
            <a:off x="828674" y="2409825"/>
            <a:ext cx="6143625" cy="3943349"/>
          </a:xfrm>
          <a:prstGeom prst="rect">
            <a:avLst/>
          </a:prstGeom>
          <a:noFill/>
          <a:ln w="12700">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590550"/>
            <a:ext cx="8534400" cy="457200"/>
          </a:xfrm>
        </p:spPr>
        <p:txBody>
          <a:bodyPr/>
          <a:lstStyle/>
          <a:p>
            <a:r>
              <a:rPr lang="en-US" sz="2800" u="none" dirty="0">
                <a:latin typeface="+mj-lt"/>
              </a:rPr>
              <a:t>Connection </a:t>
            </a:r>
            <a:r>
              <a:rPr lang="en-US" sz="2800" u="none" dirty="0" smtClean="0">
                <a:latin typeface="+mj-lt"/>
              </a:rPr>
              <a:t>establishment </a:t>
            </a:r>
            <a:r>
              <a:rPr lang="en-US" sz="2800" u="none" dirty="0">
                <a:latin typeface="+mj-lt"/>
              </a:rPr>
              <a:t>and </a:t>
            </a:r>
            <a:r>
              <a:rPr lang="en-US" sz="2800" u="none" dirty="0" smtClean="0">
                <a:latin typeface="+mj-lt"/>
              </a:rPr>
              <a:t>termination</a:t>
            </a:r>
            <a:endParaRPr lang="en-US" sz="2800" u="none" dirty="0">
              <a:latin typeface="+mj-lt"/>
            </a:endParaRPr>
          </a:p>
        </p:txBody>
      </p:sp>
      <p:sp>
        <p:nvSpPr>
          <p:cNvPr id="56323" name="Rectangle 3"/>
          <p:cNvSpPr>
            <a:spLocks noGrp="1" noChangeArrowheads="1"/>
          </p:cNvSpPr>
          <p:nvPr>
            <p:ph type="body" idx="1"/>
          </p:nvPr>
        </p:nvSpPr>
        <p:spPr>
          <a:xfrm>
            <a:off x="628650" y="1314450"/>
            <a:ext cx="8039100" cy="4695825"/>
          </a:xfrm>
        </p:spPr>
        <p:txBody>
          <a:bodyPr/>
          <a:lstStyle/>
          <a:p>
            <a:r>
              <a:rPr lang="en-US" sz="1800" dirty="0">
                <a:latin typeface="+mj-lt"/>
              </a:rPr>
              <a:t>Connection </a:t>
            </a:r>
            <a:r>
              <a:rPr lang="en-US" sz="1800" u="sng" dirty="0">
                <a:latin typeface="+mj-lt"/>
              </a:rPr>
              <a:t>establishment</a:t>
            </a:r>
            <a:r>
              <a:rPr lang="en-US" sz="1800" dirty="0">
                <a:latin typeface="+mj-lt"/>
              </a:rPr>
              <a:t> is an asymmetric activity:</a:t>
            </a:r>
          </a:p>
          <a:p>
            <a:pPr lvl="1"/>
            <a:r>
              <a:rPr lang="en-US" sz="1800" dirty="0">
                <a:latin typeface="+mj-lt"/>
              </a:rPr>
              <a:t>A server does a </a:t>
            </a:r>
            <a:r>
              <a:rPr lang="en-US" sz="1800" i="1" dirty="0">
                <a:latin typeface="+mj-lt"/>
              </a:rPr>
              <a:t>passive open</a:t>
            </a:r>
            <a:r>
              <a:rPr lang="en-US" sz="1800" dirty="0">
                <a:latin typeface="+mj-lt"/>
              </a:rPr>
              <a:t>.</a:t>
            </a:r>
          </a:p>
          <a:p>
            <a:pPr lvl="1"/>
            <a:r>
              <a:rPr lang="en-US" sz="1800" dirty="0">
                <a:latin typeface="+mj-lt"/>
              </a:rPr>
              <a:t>A client does an </a:t>
            </a:r>
            <a:r>
              <a:rPr lang="en-US" sz="1800" i="1" dirty="0">
                <a:latin typeface="+mj-lt"/>
              </a:rPr>
              <a:t>active open </a:t>
            </a:r>
          </a:p>
          <a:p>
            <a:pPr lvl="1"/>
            <a:r>
              <a:rPr lang="en-US" sz="1800" dirty="0">
                <a:latin typeface="+mj-lt"/>
              </a:rPr>
              <a:t>The two parties have to agree upon on a set of parameters the starting numbers the two sides plan to use for their  respective byte streams</a:t>
            </a:r>
            <a:r>
              <a:rPr lang="en-US" sz="1800" dirty="0" smtClean="0">
                <a:latin typeface="+mj-lt"/>
              </a:rPr>
              <a:t>.</a:t>
            </a:r>
          </a:p>
          <a:p>
            <a:pPr lvl="1"/>
            <a:r>
              <a:rPr lang="en-US" sz="1800" dirty="0" smtClean="0"/>
              <a:t>Three-Way </a:t>
            </a:r>
            <a:r>
              <a:rPr lang="en-US" sz="1800" dirty="0" smtClean="0"/>
              <a:t>Handshake</a:t>
            </a:r>
            <a:endParaRPr lang="en-US" sz="1800" dirty="0">
              <a:latin typeface="+mj-lt"/>
            </a:endParaRPr>
          </a:p>
          <a:p>
            <a:r>
              <a:rPr lang="en-US" sz="1800" dirty="0">
                <a:latin typeface="+mj-lt"/>
              </a:rPr>
              <a:t>Connection </a:t>
            </a:r>
            <a:r>
              <a:rPr lang="en-US" sz="1800" u="sng" dirty="0">
                <a:latin typeface="+mj-lt"/>
              </a:rPr>
              <a:t>termination</a:t>
            </a:r>
            <a:r>
              <a:rPr lang="en-US" sz="1800" dirty="0">
                <a:latin typeface="+mj-lt"/>
              </a:rPr>
              <a:t> is symmetric, each side has to close the connection independently. One side can do a close, meaning that it can no longer send the data, but the other side may keep the </a:t>
            </a:r>
            <a:r>
              <a:rPr lang="en-US" sz="1800" dirty="0" smtClean="0">
                <a:latin typeface="+mj-lt"/>
              </a:rPr>
              <a:t> </a:t>
            </a:r>
            <a:r>
              <a:rPr lang="en-US" sz="1800" dirty="0">
                <a:latin typeface="+mj-lt"/>
              </a:rPr>
              <a:t>other half of the connection open and continue sending data</a:t>
            </a:r>
            <a:r>
              <a:rPr lang="en-US" sz="1800" dirty="0" smtClean="0">
                <a:latin typeface="+mj-lt"/>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609600"/>
            <a:ext cx="7810500" cy="609600"/>
          </a:xfrm>
        </p:spPr>
        <p:txBody>
          <a:bodyPr/>
          <a:lstStyle/>
          <a:p>
            <a:r>
              <a:rPr lang="en-US" sz="2800" dirty="0" smtClean="0"/>
              <a:t>O</a:t>
            </a:r>
            <a:r>
              <a:rPr lang="en-US" sz="2800" u="none" dirty="0" smtClean="0">
                <a:latin typeface="+mj-lt"/>
              </a:rPr>
              <a:t>pen </a:t>
            </a:r>
            <a:r>
              <a:rPr lang="en-US" sz="2800" u="none" dirty="0">
                <a:latin typeface="+mj-lt"/>
              </a:rPr>
              <a:t>a connection</a:t>
            </a:r>
          </a:p>
        </p:txBody>
      </p:sp>
      <p:sp>
        <p:nvSpPr>
          <p:cNvPr id="58371" name="Rectangle 3"/>
          <p:cNvSpPr>
            <a:spLocks noGrp="1" noChangeArrowheads="1"/>
          </p:cNvSpPr>
          <p:nvPr>
            <p:ph type="body" idx="1"/>
          </p:nvPr>
        </p:nvSpPr>
        <p:spPr>
          <a:xfrm>
            <a:off x="514350" y="1390650"/>
            <a:ext cx="7905750" cy="5048250"/>
          </a:xfrm>
        </p:spPr>
        <p:txBody>
          <a:bodyPr/>
          <a:lstStyle/>
          <a:p>
            <a:r>
              <a:rPr lang="en-US" sz="2200" dirty="0" smtClean="0">
                <a:latin typeface="+mj-lt"/>
              </a:rPr>
              <a:t>The information exchanged during the three-way handshake</a:t>
            </a:r>
          </a:p>
          <a:p>
            <a:pPr lvl="1"/>
            <a:r>
              <a:rPr lang="en-US" sz="1800" dirty="0" smtClean="0"/>
              <a:t>SN   -   </a:t>
            </a:r>
            <a:r>
              <a:rPr lang="en-US" sz="1800" dirty="0" smtClean="0"/>
              <a:t>initial sequence number the client wants to use</a:t>
            </a:r>
          </a:p>
          <a:p>
            <a:pPr lvl="1"/>
            <a:r>
              <a:rPr lang="en-US" sz="1800" dirty="0" smtClean="0"/>
              <a:t>SN </a:t>
            </a:r>
            <a:r>
              <a:rPr lang="en-US" sz="1800" dirty="0" smtClean="0"/>
              <a:t>-   initial sequence number the server wants to use</a:t>
            </a:r>
          </a:p>
          <a:p>
            <a:pPr lvl="1"/>
            <a:r>
              <a:rPr lang="en-US" sz="1800" dirty="0" smtClean="0"/>
              <a:t>SYN </a:t>
            </a:r>
            <a:r>
              <a:rPr lang="en-US" sz="1800" dirty="0" smtClean="0">
                <a:sym typeface="Wingdings" pitchFamily="2" charset="2"/>
              </a:rPr>
              <a:t> flag indicating a sequence number is sent</a:t>
            </a:r>
            <a:r>
              <a:rPr lang="en-US" sz="1800" dirty="0" smtClean="0"/>
              <a:t> </a:t>
            </a:r>
          </a:p>
          <a:p>
            <a:pPr lvl="1"/>
            <a:r>
              <a:rPr lang="en-US" sz="1800" dirty="0" smtClean="0"/>
              <a:t>SYN+ACK </a:t>
            </a:r>
            <a:r>
              <a:rPr lang="en-US" sz="1800" dirty="0" smtClean="0">
                <a:sym typeface="Wingdings" pitchFamily="2" charset="2"/>
              </a:rPr>
              <a:t> flags indicating a sequence number is sent and the next sequence number expected (ACK</a:t>
            </a:r>
            <a:r>
              <a:rPr lang="en-US" sz="1800" dirty="0" smtClean="0">
                <a:sym typeface="Wingdings" pitchFamily="2" charset="2"/>
              </a:rPr>
              <a:t>).</a:t>
            </a:r>
            <a:endParaRPr lang="en-US" sz="1800" dirty="0">
              <a:latin typeface="+mj-lt"/>
            </a:endParaRPr>
          </a:p>
          <a:p>
            <a:r>
              <a:rPr lang="en-US" sz="2000" dirty="0">
                <a:latin typeface="+mj-lt"/>
              </a:rPr>
              <a:t>The three-ways handshake:</a:t>
            </a:r>
          </a:p>
          <a:p>
            <a:pPr lvl="1"/>
            <a:r>
              <a:rPr lang="en-US" sz="1800" dirty="0" smtClean="0">
                <a:latin typeface="+mj-lt"/>
              </a:rPr>
              <a:t>a </a:t>
            </a:r>
            <a:r>
              <a:rPr lang="en-US" sz="1800" dirty="0">
                <a:latin typeface="+mj-lt"/>
              </a:rPr>
              <a:t>client does an active open, sends a SYN and moves to SYN_SENT state.</a:t>
            </a:r>
          </a:p>
          <a:p>
            <a:pPr lvl="1"/>
            <a:r>
              <a:rPr lang="en-US" sz="1800" dirty="0" smtClean="0">
                <a:latin typeface="+mj-lt"/>
              </a:rPr>
              <a:t>when  </a:t>
            </a:r>
            <a:r>
              <a:rPr lang="en-US" sz="1800" dirty="0">
                <a:latin typeface="+mj-lt"/>
              </a:rPr>
              <a:t>SYN arrives at server, the server moves to SYN_RECVD state and sends a segment with SYN+ACK flags on.</a:t>
            </a:r>
          </a:p>
          <a:p>
            <a:pPr lvl="1"/>
            <a:r>
              <a:rPr lang="en-US" sz="1800" dirty="0" smtClean="0">
                <a:latin typeface="+mj-lt"/>
              </a:rPr>
              <a:t>when </a:t>
            </a:r>
            <a:r>
              <a:rPr lang="en-US" sz="1800" dirty="0">
                <a:latin typeface="+mj-lt"/>
              </a:rPr>
              <a:t>the client receives the segment  with SYN+ACK flags on it moves to ESTABLISHED state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t>Lecture 27</a:t>
            </a:r>
            <a:endParaRPr lang="en-US" dirty="0"/>
          </a:p>
        </p:txBody>
      </p:sp>
      <p:sp>
        <p:nvSpPr>
          <p:cNvPr id="5" name="Slide Number Placeholder 4"/>
          <p:cNvSpPr>
            <a:spLocks noGrp="1"/>
          </p:cNvSpPr>
          <p:nvPr>
            <p:ph type="sldNum" sz="quarter" idx="11"/>
          </p:nvPr>
        </p:nvSpPr>
        <p:spPr/>
        <p:txBody>
          <a:bodyPr/>
          <a:lstStyle/>
          <a:p>
            <a:pPr>
              <a:defRPr/>
            </a:pPr>
            <a:fld id="{F932840F-120D-4805-AFFE-3A35CECBCE08}" type="slidenum">
              <a:rPr lang="en-US" smtClean="0"/>
              <a:pPr>
                <a:defRPr/>
              </a:pPr>
              <a:t>15</a:t>
            </a:fld>
            <a:endParaRPr lang="en-US"/>
          </a:p>
        </p:txBody>
      </p:sp>
      <p:pic>
        <p:nvPicPr>
          <p:cNvPr id="1026" name="Picture 2"/>
          <p:cNvPicPr>
            <a:picLocks noChangeAspect="1" noChangeArrowheads="1"/>
          </p:cNvPicPr>
          <p:nvPr/>
        </p:nvPicPr>
        <p:blipFill>
          <a:blip r:embed="rId2"/>
          <a:srcRect/>
          <a:stretch>
            <a:fillRect/>
          </a:stretch>
        </p:blipFill>
        <p:spPr bwMode="auto">
          <a:xfrm>
            <a:off x="1628775" y="133349"/>
            <a:ext cx="5876925" cy="6257925"/>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71525" y="561975"/>
            <a:ext cx="7962900" cy="685800"/>
          </a:xfrm>
        </p:spPr>
        <p:txBody>
          <a:bodyPr/>
          <a:lstStyle/>
          <a:p>
            <a:r>
              <a:rPr lang="en-US" sz="2800" dirty="0" smtClean="0"/>
              <a:t>C</a:t>
            </a:r>
            <a:r>
              <a:rPr lang="en-US" sz="2800" u="none" dirty="0" smtClean="0">
                <a:latin typeface="+mj-lt"/>
              </a:rPr>
              <a:t>lose </a:t>
            </a:r>
            <a:r>
              <a:rPr lang="en-US" sz="2800" u="none" dirty="0">
                <a:latin typeface="+mj-lt"/>
              </a:rPr>
              <a:t>a connection</a:t>
            </a:r>
          </a:p>
        </p:txBody>
      </p:sp>
      <p:sp>
        <p:nvSpPr>
          <p:cNvPr id="59395" name="Rectangle 3"/>
          <p:cNvSpPr>
            <a:spLocks noGrp="1" noChangeArrowheads="1"/>
          </p:cNvSpPr>
          <p:nvPr>
            <p:ph type="body" idx="1"/>
          </p:nvPr>
        </p:nvSpPr>
        <p:spPr>
          <a:xfrm>
            <a:off x="371475" y="1495425"/>
            <a:ext cx="8277225" cy="4924425"/>
          </a:xfrm>
        </p:spPr>
        <p:txBody>
          <a:bodyPr/>
          <a:lstStyle/>
          <a:p>
            <a:r>
              <a:rPr lang="en-US" sz="2000" dirty="0">
                <a:latin typeface="+mj-lt"/>
              </a:rPr>
              <a:t>Three combinations of transitions to close a connection:</a:t>
            </a:r>
          </a:p>
          <a:p>
            <a:pPr lvl="1"/>
            <a:r>
              <a:rPr lang="en-US" sz="1800" dirty="0">
                <a:latin typeface="+mj-lt"/>
              </a:rPr>
              <a:t>This side closes first: </a:t>
            </a:r>
          </a:p>
          <a:p>
            <a:pPr lvl="1">
              <a:buFontTx/>
              <a:buNone/>
            </a:pPr>
            <a:r>
              <a:rPr lang="en-US" sz="1800" dirty="0">
                <a:latin typeface="+mj-lt"/>
              </a:rPr>
              <a:t>    ESTABLISHED </a:t>
            </a:r>
            <a:r>
              <a:rPr lang="en-US" sz="1800" dirty="0">
                <a:latin typeface="+mj-lt"/>
                <a:sym typeface="Wingdings" pitchFamily="2" charset="2"/>
              </a:rPr>
              <a:t>FIN_WAIT_1FIN_WAIT_2 TIME_WAITCLOSED</a:t>
            </a:r>
          </a:p>
          <a:p>
            <a:pPr lvl="1"/>
            <a:r>
              <a:rPr lang="en-US" sz="1800" dirty="0">
                <a:latin typeface="+mj-lt"/>
              </a:rPr>
              <a:t>The other side closes first:</a:t>
            </a:r>
          </a:p>
          <a:p>
            <a:pPr lvl="1">
              <a:buFontTx/>
              <a:buNone/>
            </a:pPr>
            <a:r>
              <a:rPr lang="en-US" sz="1800" dirty="0">
                <a:latin typeface="+mj-lt"/>
              </a:rPr>
              <a:t>    ESTABLISHED</a:t>
            </a:r>
            <a:r>
              <a:rPr lang="en-US" sz="1800" dirty="0">
                <a:latin typeface="+mj-lt"/>
                <a:sym typeface="Wingdings" pitchFamily="2" charset="2"/>
              </a:rPr>
              <a:t>CLOSE_WAITLAST_ACKCLOSED</a:t>
            </a:r>
          </a:p>
          <a:p>
            <a:pPr lvl="1"/>
            <a:r>
              <a:rPr lang="en-US" sz="1800" dirty="0">
                <a:latin typeface="+mj-lt"/>
              </a:rPr>
              <a:t>Both sides close at the same time:</a:t>
            </a:r>
          </a:p>
          <a:p>
            <a:pPr lvl="1">
              <a:buFontTx/>
              <a:buNone/>
            </a:pPr>
            <a:r>
              <a:rPr lang="en-US" sz="1800" dirty="0">
                <a:latin typeface="+mj-lt"/>
              </a:rPr>
              <a:t>    ESTABLISHED</a:t>
            </a:r>
            <a:r>
              <a:rPr lang="en-US" sz="1800" dirty="0">
                <a:latin typeface="+mj-lt"/>
                <a:sym typeface="Wingdings" pitchFamily="2" charset="2"/>
              </a:rPr>
              <a:t>FIN_WAIT_1CLOSINGTIME_WAITCLOSING</a:t>
            </a:r>
          </a:p>
          <a:p>
            <a:r>
              <a:rPr lang="en-US" sz="2000" dirty="0">
                <a:latin typeface="+mj-lt"/>
              </a:rPr>
              <a:t>It takes twice the maximum life time of an IP datagram in the Internet ( 120 sec) to move from TIME_WAIT to CLOSED. </a:t>
            </a:r>
          </a:p>
          <a:p>
            <a:pPr>
              <a:buFontTx/>
              <a:buNone/>
            </a:pPr>
            <a:r>
              <a:rPr lang="en-US" sz="2000" dirty="0">
                <a:latin typeface="+mj-lt"/>
              </a:rPr>
              <a:t>     </a:t>
            </a:r>
            <a:r>
              <a:rPr lang="en-US" sz="2000" u="sng" dirty="0">
                <a:latin typeface="+mj-lt"/>
              </a:rPr>
              <a:t>Reason</a:t>
            </a:r>
            <a:r>
              <a:rPr lang="en-US" sz="2000" dirty="0">
                <a:latin typeface="+mj-lt"/>
              </a:rPr>
              <a:t>: the local side of the connection sent an ACK segment in response to a FIN segment  but does not know if the ACK segment reached the other side. The other side may have retransmitted the FIN that might arrive late and be acted upon by a new reincarnation of the </a:t>
            </a:r>
            <a:r>
              <a:rPr lang="en-US" sz="2000">
                <a:latin typeface="+mj-lt"/>
              </a:rPr>
              <a:t>connection</a:t>
            </a:r>
            <a:r>
              <a:rPr lang="en-US" sz="2000" smtClean="0">
                <a:latin typeface="+mj-lt"/>
              </a:rPr>
              <a:t>.</a:t>
            </a:r>
            <a:endParaRPr lang="en-US" sz="2000" dirty="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38150" y="419100"/>
            <a:ext cx="8477250" cy="609600"/>
          </a:xfrm>
          <a:noFill/>
          <a:ln/>
        </p:spPr>
        <p:txBody>
          <a:bodyPr/>
          <a:lstStyle/>
          <a:p>
            <a:r>
              <a:rPr lang="en-US" sz="2800" u="none" dirty="0" smtClean="0">
                <a:latin typeface="+mj-lt"/>
              </a:rPr>
              <a:t>Sliding-window revisited</a:t>
            </a:r>
            <a:endParaRPr lang="en-US" sz="2800" u="none" dirty="0">
              <a:latin typeface="+mj-lt"/>
            </a:endParaRPr>
          </a:p>
        </p:txBody>
      </p:sp>
      <p:sp>
        <p:nvSpPr>
          <p:cNvPr id="13315" name="Rectangle 3"/>
          <p:cNvSpPr>
            <a:spLocks noGrp="1" noChangeArrowheads="1"/>
          </p:cNvSpPr>
          <p:nvPr>
            <p:ph type="body" idx="1"/>
          </p:nvPr>
        </p:nvSpPr>
        <p:spPr>
          <a:xfrm>
            <a:off x="942975" y="904874"/>
            <a:ext cx="7772400" cy="2676525"/>
          </a:xfrm>
          <a:noFill/>
          <a:ln/>
        </p:spPr>
        <p:txBody>
          <a:bodyPr/>
          <a:lstStyle/>
          <a:p>
            <a:r>
              <a:rPr lang="en-US" sz="1600" dirty="0">
                <a:latin typeface="+mj-lt"/>
              </a:rPr>
              <a:t>Each byte has a sequence </a:t>
            </a:r>
            <a:r>
              <a:rPr lang="en-US" sz="1600" dirty="0" smtClean="0">
                <a:latin typeface="+mj-lt"/>
              </a:rPr>
              <a:t>number. ACKs </a:t>
            </a:r>
            <a:r>
              <a:rPr lang="en-US" sz="1600" dirty="0">
                <a:latin typeface="+mj-lt"/>
              </a:rPr>
              <a:t>are </a:t>
            </a:r>
            <a:r>
              <a:rPr lang="en-US" sz="1600" dirty="0" smtClean="0">
                <a:latin typeface="+mj-lt"/>
              </a:rPr>
              <a:t>cumulative</a:t>
            </a:r>
          </a:p>
          <a:p>
            <a:r>
              <a:rPr lang="en-US" sz="1600" u="sng" dirty="0" smtClean="0"/>
              <a:t>Sending side</a:t>
            </a:r>
          </a:p>
          <a:p>
            <a:pPr lvl="1"/>
            <a:r>
              <a:rPr lang="en-US" sz="1600" dirty="0" err="1" smtClean="0"/>
              <a:t>LastByteAcked</a:t>
            </a:r>
            <a:r>
              <a:rPr lang="en-US" sz="1600" dirty="0" smtClean="0"/>
              <a:t> </a:t>
            </a:r>
            <a:r>
              <a:rPr lang="en-US" sz="1600" dirty="0" smtClean="0">
                <a:sym typeface="Symbol" pitchFamily="18" charset="2"/>
              </a:rPr>
              <a:t></a:t>
            </a:r>
            <a:r>
              <a:rPr lang="en-US" sz="1600" dirty="0" smtClean="0"/>
              <a:t> </a:t>
            </a:r>
            <a:r>
              <a:rPr lang="en-US" sz="1600" dirty="0" err="1" smtClean="0"/>
              <a:t>LastByteSent</a:t>
            </a:r>
            <a:endParaRPr lang="en-US" sz="1600" dirty="0" smtClean="0"/>
          </a:p>
          <a:p>
            <a:pPr lvl="1"/>
            <a:r>
              <a:rPr lang="en-US" sz="1600" dirty="0" err="1" smtClean="0"/>
              <a:t>LastByteSent</a:t>
            </a:r>
            <a:r>
              <a:rPr lang="en-US" sz="1600" dirty="0" smtClean="0"/>
              <a:t> </a:t>
            </a:r>
            <a:r>
              <a:rPr lang="en-US" sz="1600" dirty="0" smtClean="0">
                <a:sym typeface="Symbol" pitchFamily="18" charset="2"/>
              </a:rPr>
              <a:t></a:t>
            </a:r>
            <a:r>
              <a:rPr lang="en-US" sz="1600" dirty="0" smtClean="0"/>
              <a:t>  </a:t>
            </a:r>
            <a:r>
              <a:rPr lang="en-US" sz="1600" dirty="0" err="1" smtClean="0"/>
              <a:t>LastByteWritten</a:t>
            </a:r>
            <a:endParaRPr lang="en-US" sz="1600" dirty="0" smtClean="0"/>
          </a:p>
          <a:p>
            <a:pPr lvl="1"/>
            <a:r>
              <a:rPr lang="en-US" sz="1600" dirty="0" smtClean="0"/>
              <a:t>bytes between </a:t>
            </a:r>
            <a:r>
              <a:rPr lang="en-US" sz="1600" dirty="0" err="1" smtClean="0"/>
              <a:t>LastByteAcked</a:t>
            </a:r>
            <a:r>
              <a:rPr lang="en-US" sz="1600" dirty="0" smtClean="0"/>
              <a:t> and </a:t>
            </a:r>
            <a:r>
              <a:rPr lang="en-US" sz="1600" dirty="0" err="1" smtClean="0"/>
              <a:t>LastByteWritten</a:t>
            </a:r>
            <a:r>
              <a:rPr lang="en-US" sz="1600" dirty="0" smtClean="0"/>
              <a:t> must </a:t>
            </a:r>
            <a:r>
              <a:rPr lang="en-US" dirty="0" smtClean="0"/>
              <a:t>be buffered </a:t>
            </a:r>
          </a:p>
          <a:p>
            <a:r>
              <a:rPr lang="en-US" sz="1600" u="sng" dirty="0" smtClean="0"/>
              <a:t>Receiving side</a:t>
            </a:r>
          </a:p>
          <a:p>
            <a:pPr lvl="1"/>
            <a:r>
              <a:rPr lang="en-US" sz="1600" dirty="0" err="1" smtClean="0"/>
              <a:t>LastByteRead</a:t>
            </a:r>
            <a:r>
              <a:rPr lang="en-US" sz="1600" dirty="0" smtClean="0"/>
              <a:t> &lt; </a:t>
            </a:r>
            <a:r>
              <a:rPr lang="en-US" sz="1600" dirty="0" err="1" smtClean="0"/>
              <a:t>NextByteExpected</a:t>
            </a:r>
            <a:endParaRPr lang="en-US" sz="1600" dirty="0" smtClean="0"/>
          </a:p>
          <a:p>
            <a:pPr lvl="1"/>
            <a:r>
              <a:rPr lang="en-US" sz="1600" dirty="0" smtClean="0"/>
              <a:t>bytes between </a:t>
            </a:r>
            <a:r>
              <a:rPr lang="en-US" sz="1600" dirty="0" err="1" smtClean="0"/>
              <a:t>LastByteRead</a:t>
            </a:r>
            <a:r>
              <a:rPr lang="en-US" sz="1600" dirty="0" smtClean="0"/>
              <a:t> </a:t>
            </a:r>
            <a:r>
              <a:rPr lang="en-US" sz="1600" dirty="0" smtClean="0"/>
              <a:t>and </a:t>
            </a:r>
            <a:r>
              <a:rPr lang="en-US" sz="1600" dirty="0" err="1" smtClean="0"/>
              <a:t>LastByteRcvd</a:t>
            </a:r>
            <a:r>
              <a:rPr lang="en-US" sz="1600" dirty="0" smtClean="0"/>
              <a:t> must be </a:t>
            </a:r>
            <a:r>
              <a:rPr lang="en-US" sz="1600" smtClean="0"/>
              <a:t>buffered </a:t>
            </a:r>
          </a:p>
        </p:txBody>
      </p:sp>
      <p:pic>
        <p:nvPicPr>
          <p:cNvPr id="2050" name="Picture 2"/>
          <p:cNvPicPr>
            <a:picLocks noChangeAspect="1" noChangeArrowheads="1"/>
          </p:cNvPicPr>
          <p:nvPr/>
        </p:nvPicPr>
        <p:blipFill>
          <a:blip r:embed="rId2"/>
          <a:srcRect/>
          <a:stretch>
            <a:fillRect/>
          </a:stretch>
        </p:blipFill>
        <p:spPr bwMode="auto">
          <a:xfrm>
            <a:off x="1247775" y="3369642"/>
            <a:ext cx="6534149" cy="3374057"/>
          </a:xfrm>
          <a:prstGeom prst="rect">
            <a:avLst/>
          </a:prstGeom>
          <a:noFill/>
          <a:ln w="9525">
            <a:noFill/>
            <a:miter lim="800000"/>
            <a:headEnd/>
            <a:tailEnd/>
          </a:ln>
          <a:effec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a:lstStyle/>
          <a:p>
            <a:r>
              <a:rPr lang="en-US" sz="2800" dirty="0">
                <a:latin typeface="+mj-lt"/>
              </a:rPr>
              <a:t>Flow </a:t>
            </a:r>
            <a:r>
              <a:rPr lang="en-US" sz="2800" dirty="0" smtClean="0">
                <a:latin typeface="+mj-lt"/>
              </a:rPr>
              <a:t>control</a:t>
            </a:r>
            <a:endParaRPr lang="en-US" sz="2800" dirty="0">
              <a:latin typeface="+mj-lt"/>
            </a:endParaRPr>
          </a:p>
        </p:txBody>
      </p:sp>
      <p:sp>
        <p:nvSpPr>
          <p:cNvPr id="15363" name="Rectangle 3"/>
          <p:cNvSpPr>
            <a:spLocks noGrp="1" noChangeArrowheads="1"/>
          </p:cNvSpPr>
          <p:nvPr>
            <p:ph type="body" idx="1"/>
          </p:nvPr>
        </p:nvSpPr>
        <p:spPr>
          <a:xfrm>
            <a:off x="390525" y="1371600"/>
            <a:ext cx="8229600" cy="2667000"/>
          </a:xfrm>
          <a:noFill/>
          <a:ln/>
        </p:spPr>
        <p:txBody>
          <a:bodyPr/>
          <a:lstStyle/>
          <a:p>
            <a:r>
              <a:rPr lang="en-US" sz="2000" u="sng" dirty="0">
                <a:latin typeface="+mj-lt"/>
              </a:rPr>
              <a:t>Sender buffer size</a:t>
            </a:r>
            <a:r>
              <a:rPr lang="en-US" sz="2000" dirty="0">
                <a:latin typeface="+mj-lt"/>
              </a:rPr>
              <a:t>: </a:t>
            </a:r>
            <a:r>
              <a:rPr lang="en-US" sz="2000" b="1" dirty="0" err="1">
                <a:latin typeface="+mj-lt"/>
              </a:rPr>
              <a:t>MaxSendBuffer</a:t>
            </a:r>
            <a:endParaRPr lang="en-US" sz="2000" dirty="0">
              <a:latin typeface="+mj-lt"/>
            </a:endParaRPr>
          </a:p>
          <a:p>
            <a:r>
              <a:rPr lang="en-US" sz="2000" u="sng" dirty="0">
                <a:latin typeface="+mj-lt"/>
              </a:rPr>
              <a:t>Receive buffer size</a:t>
            </a:r>
            <a:r>
              <a:rPr lang="en-US" sz="2000" dirty="0">
                <a:latin typeface="+mj-lt"/>
              </a:rPr>
              <a:t>: </a:t>
            </a:r>
            <a:r>
              <a:rPr lang="en-US" sz="2000" b="1" dirty="0" err="1">
                <a:latin typeface="+mj-lt"/>
              </a:rPr>
              <a:t>MaxRcvBuffer</a:t>
            </a:r>
            <a:endParaRPr lang="en-US" sz="2000" dirty="0">
              <a:latin typeface="+mj-lt"/>
            </a:endParaRPr>
          </a:p>
          <a:p>
            <a:r>
              <a:rPr lang="en-US" sz="2000" u="sng" dirty="0">
                <a:latin typeface="+mj-lt"/>
              </a:rPr>
              <a:t>Receiving side:</a:t>
            </a:r>
          </a:p>
          <a:p>
            <a:pPr lvl="1"/>
            <a:r>
              <a:rPr lang="en-US" b="1" dirty="0" err="1">
                <a:latin typeface="+mj-lt"/>
              </a:rPr>
              <a:t>LastByteRcvd</a:t>
            </a:r>
            <a:r>
              <a:rPr lang="en-US" b="1" dirty="0">
                <a:latin typeface="+mj-lt"/>
              </a:rPr>
              <a:t> - </a:t>
            </a:r>
            <a:r>
              <a:rPr lang="en-US" b="1" dirty="0" err="1">
                <a:latin typeface="+mj-lt"/>
              </a:rPr>
              <a:t>NextByteRead</a:t>
            </a:r>
            <a:r>
              <a:rPr lang="en-US" b="1" dirty="0">
                <a:latin typeface="+mj-lt"/>
              </a:rPr>
              <a:t> </a:t>
            </a:r>
            <a:r>
              <a:rPr lang="en-US" b="1" dirty="0">
                <a:latin typeface="+mj-lt"/>
                <a:sym typeface="Symbol" pitchFamily="18" charset="2"/>
              </a:rPr>
              <a:t></a:t>
            </a:r>
            <a:r>
              <a:rPr lang="en-US" b="1" dirty="0">
                <a:latin typeface="+mj-lt"/>
              </a:rPr>
              <a:t> </a:t>
            </a:r>
            <a:r>
              <a:rPr lang="en-US" b="1" dirty="0" err="1">
                <a:latin typeface="+mj-lt"/>
              </a:rPr>
              <a:t>MaxRcvBuffer</a:t>
            </a:r>
            <a:endParaRPr lang="en-US" dirty="0">
              <a:latin typeface="+mj-lt"/>
            </a:endParaRPr>
          </a:p>
          <a:p>
            <a:pPr lvl="1"/>
            <a:r>
              <a:rPr lang="en-US" b="1" dirty="0" err="1">
                <a:latin typeface="+mj-lt"/>
              </a:rPr>
              <a:t>AdvertisedWindow</a:t>
            </a:r>
            <a:r>
              <a:rPr lang="en-US" b="1" dirty="0">
                <a:latin typeface="+mj-lt"/>
              </a:rPr>
              <a:t> = </a:t>
            </a:r>
            <a:r>
              <a:rPr lang="en-US" b="1" dirty="0" err="1">
                <a:latin typeface="+mj-lt"/>
              </a:rPr>
              <a:t>MaxRcvBuffer</a:t>
            </a:r>
            <a:r>
              <a:rPr lang="en-US" b="1" dirty="0">
                <a:latin typeface="+mj-lt"/>
              </a:rPr>
              <a:t> - (</a:t>
            </a:r>
            <a:r>
              <a:rPr lang="en-US" b="1" dirty="0" err="1">
                <a:latin typeface="+mj-lt"/>
              </a:rPr>
              <a:t>LastByteRcvd</a:t>
            </a:r>
            <a:r>
              <a:rPr lang="en-US" b="1" dirty="0">
                <a:latin typeface="+mj-lt"/>
              </a:rPr>
              <a:t> - </a:t>
            </a:r>
            <a:r>
              <a:rPr lang="en-US" b="1" dirty="0" err="1">
                <a:latin typeface="+mj-lt"/>
              </a:rPr>
              <a:t>NextByteRead</a:t>
            </a:r>
            <a:r>
              <a:rPr lang="en-US" b="1" dirty="0">
                <a:latin typeface="+mj-lt"/>
              </a:rPr>
              <a: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Flow control (cont’d)</a:t>
            </a:r>
            <a:endParaRPr lang="en-US" sz="2800" dirty="0"/>
          </a:p>
        </p:txBody>
      </p:sp>
      <p:sp>
        <p:nvSpPr>
          <p:cNvPr id="16386" name="Rectangle 2"/>
          <p:cNvSpPr>
            <a:spLocks noGrp="1" noChangeArrowheads="1"/>
          </p:cNvSpPr>
          <p:nvPr>
            <p:ph idx="1"/>
          </p:nvPr>
        </p:nvSpPr>
        <p:spPr>
          <a:xfrm>
            <a:off x="352425" y="1495424"/>
            <a:ext cx="8229600" cy="4543425"/>
          </a:xfrm>
          <a:noFill/>
          <a:ln/>
        </p:spPr>
        <p:txBody>
          <a:bodyPr/>
          <a:lstStyle/>
          <a:p>
            <a:r>
              <a:rPr lang="en-US" sz="2000" dirty="0">
                <a:latin typeface="+mj-lt"/>
              </a:rPr>
              <a:t>Sending side</a:t>
            </a:r>
          </a:p>
          <a:p>
            <a:pPr lvl="1">
              <a:buFontTx/>
              <a:buNone/>
            </a:pPr>
            <a:r>
              <a:rPr lang="en-US" b="1" dirty="0" err="1">
                <a:latin typeface="+mj-lt"/>
              </a:rPr>
              <a:t>NextByteExpected</a:t>
            </a:r>
            <a:r>
              <a:rPr lang="en-US" b="1" dirty="0">
                <a:latin typeface="+mj-lt"/>
              </a:rPr>
              <a:t> </a:t>
            </a:r>
            <a:r>
              <a:rPr lang="en-US" b="1" dirty="0">
                <a:latin typeface="+mj-lt"/>
                <a:sym typeface="Symbol" pitchFamily="18" charset="2"/>
              </a:rPr>
              <a:t></a:t>
            </a:r>
            <a:r>
              <a:rPr lang="en-US" b="1" dirty="0">
                <a:latin typeface="+mj-lt"/>
              </a:rPr>
              <a:t> </a:t>
            </a:r>
            <a:r>
              <a:rPr lang="en-US" b="1" dirty="0" err="1">
                <a:latin typeface="+mj-lt"/>
              </a:rPr>
              <a:t>LastByteRcvd</a:t>
            </a:r>
            <a:r>
              <a:rPr lang="en-US" b="1" dirty="0">
                <a:latin typeface="+mj-lt"/>
              </a:rPr>
              <a:t> + 1</a:t>
            </a:r>
          </a:p>
          <a:p>
            <a:pPr lvl="1">
              <a:buFontTx/>
              <a:buNone/>
            </a:pPr>
            <a:r>
              <a:rPr lang="en-US" b="1" dirty="0" err="1">
                <a:latin typeface="+mj-lt"/>
              </a:rPr>
              <a:t>LastByteSent</a:t>
            </a:r>
            <a:r>
              <a:rPr lang="en-US" b="1" dirty="0">
                <a:latin typeface="+mj-lt"/>
              </a:rPr>
              <a:t> - </a:t>
            </a:r>
            <a:r>
              <a:rPr lang="en-US" b="1" dirty="0" err="1">
                <a:latin typeface="+mj-lt"/>
              </a:rPr>
              <a:t>LastByteAcked</a:t>
            </a:r>
            <a:r>
              <a:rPr lang="en-US" b="1" dirty="0">
                <a:latin typeface="+mj-lt"/>
              </a:rPr>
              <a:t> </a:t>
            </a:r>
            <a:r>
              <a:rPr lang="en-US" b="1" dirty="0">
                <a:latin typeface="+mj-lt"/>
                <a:sym typeface="Symbol" pitchFamily="18" charset="2"/>
              </a:rPr>
              <a:t></a:t>
            </a:r>
            <a:r>
              <a:rPr lang="en-US" b="1" dirty="0">
                <a:latin typeface="+mj-lt"/>
              </a:rPr>
              <a:t> </a:t>
            </a:r>
            <a:r>
              <a:rPr lang="en-US" b="1" dirty="0" err="1">
                <a:latin typeface="+mj-lt"/>
              </a:rPr>
              <a:t>AdvertisedWindow</a:t>
            </a:r>
            <a:endParaRPr lang="en-US" b="1" dirty="0">
              <a:latin typeface="+mj-lt"/>
            </a:endParaRPr>
          </a:p>
          <a:p>
            <a:pPr lvl="1">
              <a:buFontTx/>
              <a:buNone/>
            </a:pPr>
            <a:r>
              <a:rPr lang="en-US" b="1" dirty="0" err="1">
                <a:latin typeface="+mj-lt"/>
              </a:rPr>
              <a:t>EffectiveWindow</a:t>
            </a:r>
            <a:r>
              <a:rPr lang="en-US" b="1" dirty="0">
                <a:latin typeface="+mj-lt"/>
              </a:rPr>
              <a:t> = </a:t>
            </a:r>
            <a:r>
              <a:rPr lang="en-US" b="1" dirty="0" err="1">
                <a:latin typeface="+mj-lt"/>
              </a:rPr>
              <a:t>AdvertisedWindow</a:t>
            </a:r>
            <a:r>
              <a:rPr lang="en-US" b="1" dirty="0">
                <a:latin typeface="+mj-lt"/>
              </a:rPr>
              <a:t> – </a:t>
            </a:r>
          </a:p>
          <a:p>
            <a:pPr lvl="1">
              <a:buFontTx/>
              <a:buNone/>
            </a:pPr>
            <a:r>
              <a:rPr lang="en-US" b="1" dirty="0">
                <a:latin typeface="+mj-lt"/>
              </a:rPr>
              <a:t>                 (</a:t>
            </a:r>
            <a:r>
              <a:rPr lang="en-US" b="1" dirty="0" err="1">
                <a:latin typeface="+mj-lt"/>
              </a:rPr>
              <a:t>LastByteSent</a:t>
            </a:r>
            <a:r>
              <a:rPr lang="en-US" b="1" dirty="0">
                <a:latin typeface="+mj-lt"/>
              </a:rPr>
              <a:t> - </a:t>
            </a:r>
            <a:r>
              <a:rPr lang="en-US" b="1" dirty="0" err="1">
                <a:latin typeface="+mj-lt"/>
              </a:rPr>
              <a:t>LastByteAcked</a:t>
            </a:r>
            <a:r>
              <a:rPr lang="en-US" b="1" dirty="0">
                <a:latin typeface="+mj-lt"/>
              </a:rPr>
              <a:t>) </a:t>
            </a:r>
          </a:p>
          <a:p>
            <a:pPr lvl="1">
              <a:buFontTx/>
              <a:buNone/>
            </a:pPr>
            <a:r>
              <a:rPr lang="en-US" b="1" dirty="0" err="1">
                <a:latin typeface="+mj-lt"/>
              </a:rPr>
              <a:t>LastByteWritten</a:t>
            </a:r>
            <a:r>
              <a:rPr lang="en-US" b="1" dirty="0">
                <a:latin typeface="+mj-lt"/>
              </a:rPr>
              <a:t> - </a:t>
            </a:r>
            <a:r>
              <a:rPr lang="en-US" b="1" dirty="0" err="1">
                <a:latin typeface="+mj-lt"/>
              </a:rPr>
              <a:t>LastByteAcked</a:t>
            </a:r>
            <a:r>
              <a:rPr lang="en-US" b="1" dirty="0">
                <a:latin typeface="+mj-lt"/>
              </a:rPr>
              <a:t> </a:t>
            </a:r>
            <a:r>
              <a:rPr lang="en-US" b="1" dirty="0">
                <a:latin typeface="+mj-lt"/>
                <a:sym typeface="Symbol" pitchFamily="18" charset="2"/>
              </a:rPr>
              <a:t></a:t>
            </a:r>
            <a:r>
              <a:rPr lang="en-US" b="1" dirty="0">
                <a:latin typeface="+mj-lt"/>
              </a:rPr>
              <a:t> </a:t>
            </a:r>
            <a:r>
              <a:rPr lang="en-US" b="1" dirty="0" err="1">
                <a:latin typeface="+mj-lt"/>
              </a:rPr>
              <a:t>MaxSendBuffer</a:t>
            </a:r>
            <a:endParaRPr lang="en-US" dirty="0">
              <a:latin typeface="+mj-lt"/>
            </a:endParaRPr>
          </a:p>
          <a:p>
            <a:pPr lvl="1">
              <a:buFontTx/>
              <a:buNone/>
            </a:pPr>
            <a:endParaRPr lang="en-US" dirty="0">
              <a:latin typeface="+mj-lt"/>
            </a:endParaRPr>
          </a:p>
          <a:p>
            <a:r>
              <a:rPr lang="en-US" sz="2000" dirty="0">
                <a:latin typeface="+mj-lt"/>
              </a:rPr>
              <a:t>Block sender if </a:t>
            </a:r>
          </a:p>
          <a:p>
            <a:pPr lvl="1">
              <a:buFontTx/>
              <a:buNone/>
            </a:pPr>
            <a:r>
              <a:rPr lang="en-US" b="1" dirty="0">
                <a:latin typeface="+mj-lt"/>
              </a:rPr>
              <a:t>(</a:t>
            </a:r>
            <a:r>
              <a:rPr lang="en-US" b="1" dirty="0" err="1">
                <a:latin typeface="+mj-lt"/>
              </a:rPr>
              <a:t>LastByteWritten</a:t>
            </a:r>
            <a:r>
              <a:rPr lang="en-US" b="1" dirty="0">
                <a:latin typeface="+mj-lt"/>
              </a:rPr>
              <a:t> - </a:t>
            </a:r>
            <a:r>
              <a:rPr lang="en-US" b="1" dirty="0" err="1">
                <a:latin typeface="+mj-lt"/>
              </a:rPr>
              <a:t>LastByteAcked</a:t>
            </a:r>
            <a:r>
              <a:rPr lang="en-US" b="1" dirty="0">
                <a:latin typeface="+mj-lt"/>
              </a:rPr>
              <a:t>) + </a:t>
            </a:r>
            <a:r>
              <a:rPr lang="en-US" b="1" i="1" dirty="0">
                <a:latin typeface="+mj-lt"/>
              </a:rPr>
              <a:t>y</a:t>
            </a:r>
            <a:r>
              <a:rPr lang="en-US" b="1" dirty="0">
                <a:latin typeface="+mj-lt"/>
              </a:rPr>
              <a:t>  &gt; </a:t>
            </a:r>
            <a:r>
              <a:rPr lang="en-US" b="1" dirty="0" err="1">
                <a:latin typeface="+mj-lt"/>
              </a:rPr>
              <a:t>MaxSendBuffer</a:t>
            </a:r>
            <a:endParaRPr lang="en-US" b="1" dirty="0">
              <a:latin typeface="+mj-lt"/>
            </a:endParaRPr>
          </a:p>
          <a:p>
            <a:pPr lvl="1">
              <a:buFontTx/>
              <a:buNone/>
            </a:pPr>
            <a:endParaRPr lang="en-US" dirty="0">
              <a:latin typeface="+mj-lt"/>
            </a:endParaRPr>
          </a:p>
          <a:p>
            <a:r>
              <a:rPr lang="en-US" sz="2000" dirty="0">
                <a:latin typeface="+mj-lt"/>
              </a:rPr>
              <a:t>Always send ACK in response to an arriving data segment       </a:t>
            </a:r>
          </a:p>
          <a:p>
            <a:r>
              <a:rPr lang="en-US" sz="2000" dirty="0">
                <a:latin typeface="+mj-lt"/>
              </a:rPr>
              <a:t>Persist when </a:t>
            </a:r>
            <a:r>
              <a:rPr lang="en-US" sz="2000" b="1" dirty="0" err="1">
                <a:latin typeface="+mj-lt"/>
              </a:rPr>
              <a:t>AdvertisedWindow</a:t>
            </a:r>
            <a:r>
              <a:rPr lang="en-US" sz="2000" b="1" dirty="0">
                <a:latin typeface="+mj-lt"/>
              </a:rPr>
              <a:t>=0</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sldNum" sz="quarter" idx="11"/>
          </p:nvPr>
        </p:nvSpPr>
        <p:spPr>
          <a:noFill/>
        </p:spPr>
        <p:txBody>
          <a:bodyPr/>
          <a:lstStyle/>
          <a:p>
            <a:fld id="{1B78FFC1-04A4-4153-B351-82F3FC0717FB}" type="slidenum">
              <a:rPr lang="en-US" smtClean="0"/>
              <a:pPr/>
              <a:t>2</a:t>
            </a:fld>
            <a:endParaRPr lang="en-US" smtClean="0"/>
          </a:p>
        </p:txBody>
      </p:sp>
      <p:sp>
        <p:nvSpPr>
          <p:cNvPr id="17410" name="Rectangle 3"/>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fld id="{2B980C8C-F282-4277-B089-CAE1D3659922}" type="slidenum">
              <a:rPr lang="en-US" sz="1200">
                <a:latin typeface="Arial Black" pitchFamily="34" charset="0"/>
              </a:rPr>
              <a:pPr algn="r"/>
              <a:t>2</a:t>
            </a:fld>
            <a:endParaRPr lang="en-US" sz="1200">
              <a:latin typeface="Arial Black" pitchFamily="34" charset="0"/>
            </a:endParaRPr>
          </a:p>
        </p:txBody>
      </p:sp>
      <p:sp>
        <p:nvSpPr>
          <p:cNvPr id="17411" name="Rectangle 3"/>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fld id="{F3F08149-09CE-4796-9B54-380A9807DA1B}" type="slidenum">
              <a:rPr lang="en-US" sz="1200">
                <a:latin typeface="Arial Black" pitchFamily="34" charset="0"/>
              </a:rPr>
              <a:pPr algn="r"/>
              <a:t>2</a:t>
            </a:fld>
            <a:endParaRPr lang="en-US" sz="1200">
              <a:latin typeface="Arial Black" pitchFamily="34" charset="0"/>
            </a:endParaRPr>
          </a:p>
        </p:txBody>
      </p:sp>
      <p:sp>
        <p:nvSpPr>
          <p:cNvPr id="17412" name="Rectangle 3"/>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fld id="{562AE01B-0656-4314-8867-C9D4466FD9C2}" type="slidenum">
              <a:rPr lang="en-US" sz="1200">
                <a:latin typeface="Arial Black" pitchFamily="34" charset="0"/>
              </a:rPr>
              <a:pPr algn="r"/>
              <a:t>2</a:t>
            </a:fld>
            <a:endParaRPr lang="en-US" sz="1200">
              <a:latin typeface="Arial Black" pitchFamily="34" charset="0"/>
            </a:endParaRPr>
          </a:p>
        </p:txBody>
      </p:sp>
      <p:sp>
        <p:nvSpPr>
          <p:cNvPr id="17413" name="Rectangle 3"/>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fld id="{1A73A280-F27A-4749-B859-F044F5E22FDE}" type="slidenum">
              <a:rPr lang="en-US" sz="1200">
                <a:latin typeface="Arial Black" pitchFamily="34" charset="0"/>
              </a:rPr>
              <a:pPr algn="r"/>
              <a:t>2</a:t>
            </a:fld>
            <a:endParaRPr lang="en-US" sz="1200">
              <a:latin typeface="Arial Black" pitchFamily="34" charset="0"/>
            </a:endParaRPr>
          </a:p>
        </p:txBody>
      </p:sp>
      <p:sp>
        <p:nvSpPr>
          <p:cNvPr id="17414" name="Slide Number Placeholder 2"/>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0FA03CB0-7A1D-4988-B94E-1472910C44B1}" type="slidenum">
              <a:rPr lang="en-US" sz="1200">
                <a:latin typeface="Arial Black" pitchFamily="34" charset="0"/>
              </a:rPr>
              <a:pPr algn="r"/>
              <a:t>2</a:t>
            </a:fld>
            <a:endParaRPr lang="en-US" sz="1200">
              <a:latin typeface="Arial Black" pitchFamily="34" charset="0"/>
            </a:endParaRPr>
          </a:p>
        </p:txBody>
      </p:sp>
      <p:sp>
        <p:nvSpPr>
          <p:cNvPr id="17415" name="Rectangle 2"/>
          <p:cNvSpPr>
            <a:spLocks noGrp="1" noChangeArrowheads="1"/>
          </p:cNvSpPr>
          <p:nvPr>
            <p:ph type="title" idx="4294967295"/>
          </p:nvPr>
        </p:nvSpPr>
        <p:spPr>
          <a:xfrm>
            <a:off x="323850" y="295275"/>
            <a:ext cx="8229600" cy="609600"/>
          </a:xfrm>
        </p:spPr>
        <p:txBody>
          <a:bodyPr/>
          <a:lstStyle/>
          <a:p>
            <a:pPr eaLnBrk="1" hangingPunct="1"/>
            <a:r>
              <a:rPr lang="en-US" sz="2800" dirty="0" smtClean="0"/>
              <a:t>Lecture 27</a:t>
            </a:r>
          </a:p>
        </p:txBody>
      </p:sp>
      <p:sp>
        <p:nvSpPr>
          <p:cNvPr id="17416" name="Rectangle 3"/>
          <p:cNvSpPr>
            <a:spLocks noGrp="1" noChangeArrowheads="1"/>
          </p:cNvSpPr>
          <p:nvPr>
            <p:ph type="body" idx="4294967295"/>
          </p:nvPr>
        </p:nvSpPr>
        <p:spPr>
          <a:xfrm>
            <a:off x="209550" y="981075"/>
            <a:ext cx="8934450" cy="5638800"/>
          </a:xfrm>
        </p:spPr>
        <p:txBody>
          <a:bodyPr/>
          <a:lstStyle/>
          <a:p>
            <a:pPr eaLnBrk="1" hangingPunct="1"/>
            <a:r>
              <a:rPr lang="en-US" sz="2000" dirty="0" smtClean="0"/>
              <a:t>Schedule</a:t>
            </a:r>
          </a:p>
          <a:p>
            <a:pPr lvl="1" eaLnBrk="1" hangingPunct="1"/>
            <a:r>
              <a:rPr lang="en-US" sz="1800" dirty="0" smtClean="0"/>
              <a:t>Tuesday November 24  - Project phase 4 and HW 6  are due </a:t>
            </a:r>
          </a:p>
          <a:p>
            <a:pPr lvl="1" eaLnBrk="1" hangingPunct="1"/>
            <a:r>
              <a:rPr lang="en-US" sz="1800" dirty="0" smtClean="0"/>
              <a:t>Tuesday December 1st  -Research projects instead of final exam presentation</a:t>
            </a:r>
          </a:p>
          <a:p>
            <a:pPr lvl="1" eaLnBrk="1" hangingPunct="1"/>
            <a:r>
              <a:rPr lang="en-US" sz="1800" dirty="0" smtClean="0"/>
              <a:t>Thursday December 3</a:t>
            </a:r>
            <a:r>
              <a:rPr lang="en-US" sz="1800" baseline="30000" dirty="0" smtClean="0"/>
              <a:t>rd</a:t>
            </a:r>
            <a:r>
              <a:rPr lang="en-US" sz="1800" dirty="0" smtClean="0"/>
              <a:t> -  Class review</a:t>
            </a:r>
          </a:p>
          <a:p>
            <a:pPr eaLnBrk="1" hangingPunct="1"/>
            <a:r>
              <a:rPr lang="en-US" sz="2000" dirty="0" smtClean="0"/>
              <a:t>Last time: </a:t>
            </a:r>
          </a:p>
          <a:p>
            <a:pPr lvl="1" eaLnBrk="1" hangingPunct="1"/>
            <a:r>
              <a:rPr lang="en-US" dirty="0" smtClean="0"/>
              <a:t>More on Scheduling</a:t>
            </a:r>
          </a:p>
          <a:p>
            <a:pPr lvl="1" eaLnBrk="1" hangingPunct="1"/>
            <a:r>
              <a:rPr lang="en-US" dirty="0" smtClean="0"/>
              <a:t>Network properties - (Chapter 7) - available online from the publisher of the textbook</a:t>
            </a:r>
          </a:p>
          <a:p>
            <a:pPr lvl="1" eaLnBrk="1" hangingPunct="1"/>
            <a:r>
              <a:rPr lang="en-US" dirty="0" smtClean="0"/>
              <a:t>Layers</a:t>
            </a:r>
          </a:p>
          <a:p>
            <a:pPr lvl="1" eaLnBrk="1" hangingPunct="1"/>
            <a:r>
              <a:rPr lang="en-US" dirty="0" smtClean="0"/>
              <a:t>Data Link Layer</a:t>
            </a:r>
            <a:endParaRPr lang="en-US" dirty="0" smtClean="0"/>
          </a:p>
          <a:p>
            <a:pPr eaLnBrk="1" hangingPunct="1"/>
            <a:r>
              <a:rPr lang="en-US" sz="2400" dirty="0" smtClean="0"/>
              <a:t>Today:</a:t>
            </a:r>
          </a:p>
          <a:p>
            <a:pPr lvl="1" eaLnBrk="1" hangingPunct="1"/>
            <a:r>
              <a:rPr lang="en-US" dirty="0" smtClean="0"/>
              <a:t>Transport protocols; end-to-end </a:t>
            </a:r>
            <a:r>
              <a:rPr lang="en-US" dirty="0" smtClean="0"/>
              <a:t>problems</a:t>
            </a:r>
            <a:endParaRPr lang="en-US" sz="1800" dirty="0" smtClean="0"/>
          </a:p>
          <a:p>
            <a:pPr eaLnBrk="1" hangingPunct="1"/>
            <a:r>
              <a:rPr lang="en-US" sz="2000" dirty="0" smtClean="0"/>
              <a:t>Next Time:</a:t>
            </a:r>
          </a:p>
          <a:p>
            <a:pPr lvl="1" eaLnBrk="1" hangingPunct="1"/>
            <a:r>
              <a:rPr lang="en-US" dirty="0" smtClean="0"/>
              <a:t> Project discussion</a:t>
            </a:r>
          </a:p>
          <a:p>
            <a:pPr lvl="1" eaLnBrk="1" hangingPunct="1"/>
            <a:endParaRPr lang="en-US" dirty="0" smtClean="0"/>
          </a:p>
          <a:p>
            <a:pPr lvl="1" eaLnBrk="1" hangingPunct="1"/>
            <a:endParaRPr lang="en-US" dirty="0" smtClean="0"/>
          </a:p>
          <a:p>
            <a:pPr lvl="1" eaLnBrk="1" hangingPunct="1"/>
            <a:endParaRPr lang="en-US" sz="2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04849" y="495300"/>
            <a:ext cx="8296275" cy="457200"/>
          </a:xfrm>
          <a:noFill/>
          <a:ln/>
        </p:spPr>
        <p:txBody>
          <a:bodyPr/>
          <a:lstStyle/>
          <a:p>
            <a:r>
              <a:rPr lang="en-US" sz="2800" u="none" dirty="0">
                <a:latin typeface="+mj-lt"/>
              </a:rPr>
              <a:t>Protecting against wraparound</a:t>
            </a:r>
          </a:p>
        </p:txBody>
      </p:sp>
      <p:sp>
        <p:nvSpPr>
          <p:cNvPr id="17411" name="Rectangle 3"/>
          <p:cNvSpPr>
            <a:spLocks noGrp="1" noChangeArrowheads="1"/>
          </p:cNvSpPr>
          <p:nvPr>
            <p:ph type="body" idx="1"/>
          </p:nvPr>
        </p:nvSpPr>
        <p:spPr>
          <a:xfrm>
            <a:off x="333374" y="1295399"/>
            <a:ext cx="8324851" cy="2085975"/>
          </a:xfrm>
          <a:noFill/>
          <a:ln/>
        </p:spPr>
        <p:txBody>
          <a:bodyPr/>
          <a:lstStyle/>
          <a:p>
            <a:pPr>
              <a:lnSpc>
                <a:spcPct val="90000"/>
              </a:lnSpc>
            </a:pPr>
            <a:r>
              <a:rPr lang="en-US" sz="1800" dirty="0">
                <a:latin typeface="+mj-lt"/>
              </a:rPr>
              <a:t>A byte with a sequence number x may be sent at one time and then on the same connection a byte with the same sequence number x may be sent again.</a:t>
            </a:r>
          </a:p>
          <a:p>
            <a:pPr>
              <a:lnSpc>
                <a:spcPct val="90000"/>
              </a:lnSpc>
            </a:pPr>
            <a:r>
              <a:rPr lang="en-US" sz="1800" dirty="0">
                <a:latin typeface="+mj-lt"/>
              </a:rPr>
              <a:t>Wrap Around: controlled by the 32-bit </a:t>
            </a:r>
            <a:r>
              <a:rPr lang="en-US" sz="1800" b="1" dirty="0" err="1">
                <a:latin typeface="+mj-lt"/>
              </a:rPr>
              <a:t>SequenceNum</a:t>
            </a:r>
            <a:endParaRPr lang="en-US" sz="1800" b="1" dirty="0">
              <a:latin typeface="+mj-lt"/>
            </a:endParaRPr>
          </a:p>
          <a:p>
            <a:pPr>
              <a:lnSpc>
                <a:spcPct val="90000"/>
              </a:lnSpc>
            </a:pPr>
            <a:r>
              <a:rPr lang="en-US" sz="1800" dirty="0">
                <a:latin typeface="+mj-lt"/>
              </a:rPr>
              <a:t>The maximum </a:t>
            </a:r>
            <a:r>
              <a:rPr lang="en-US" sz="1800" dirty="0" err="1">
                <a:latin typeface="+mj-lt"/>
              </a:rPr>
              <a:t>lifteime</a:t>
            </a:r>
            <a:r>
              <a:rPr lang="en-US" sz="1800" b="1" dirty="0">
                <a:latin typeface="+mj-lt"/>
              </a:rPr>
              <a:t> </a:t>
            </a:r>
            <a:r>
              <a:rPr lang="en-US" sz="1800" dirty="0">
                <a:latin typeface="+mj-lt"/>
              </a:rPr>
              <a:t>of an IP datagram is 120 sec thus we need to have a wraparound time at least 120 sec.</a:t>
            </a:r>
          </a:p>
          <a:p>
            <a:pPr>
              <a:lnSpc>
                <a:spcPct val="90000"/>
              </a:lnSpc>
            </a:pPr>
            <a:r>
              <a:rPr lang="en-US" sz="1800" dirty="0">
                <a:latin typeface="+mj-lt"/>
              </a:rPr>
              <a:t>For slow links OK but no longer sufficient for optical networks. Bandwidth &amp; Time Until Wrap Around</a:t>
            </a:r>
          </a:p>
        </p:txBody>
      </p:sp>
      <p:sp>
        <p:nvSpPr>
          <p:cNvPr id="17412" name="Rectangle 4"/>
          <p:cNvSpPr>
            <a:spLocks noChangeArrowheads="1"/>
          </p:cNvSpPr>
          <p:nvPr/>
        </p:nvSpPr>
        <p:spPr bwMode="auto">
          <a:xfrm>
            <a:off x="1143000" y="3733800"/>
            <a:ext cx="2359025" cy="2701925"/>
          </a:xfrm>
          <a:prstGeom prst="rect">
            <a:avLst/>
          </a:prstGeom>
          <a:noFill/>
          <a:ln w="12700">
            <a:noFill/>
            <a:miter lim="800000"/>
            <a:headEnd/>
            <a:tailEnd/>
          </a:ln>
          <a:effectLst/>
        </p:spPr>
        <p:txBody>
          <a:bodyPr lIns="90488" tIns="44450" rIns="90488" bIns="44450">
            <a:spAutoFit/>
          </a:bodyPr>
          <a:lstStyle/>
          <a:p>
            <a:pPr>
              <a:lnSpc>
                <a:spcPct val="60000"/>
              </a:lnSpc>
              <a:spcBef>
                <a:spcPct val="50000"/>
              </a:spcBef>
            </a:pPr>
            <a:r>
              <a:rPr lang="en-US" sz="2000">
                <a:latin typeface="Times New Roman" pitchFamily="18" charset="0"/>
              </a:rPr>
              <a:t>Bandwidth</a:t>
            </a:r>
          </a:p>
          <a:p>
            <a:pPr>
              <a:lnSpc>
                <a:spcPct val="60000"/>
              </a:lnSpc>
              <a:spcBef>
                <a:spcPct val="20000"/>
              </a:spcBef>
            </a:pPr>
            <a:r>
              <a:rPr lang="en-US" sz="2000">
                <a:latin typeface="Times New Roman" pitchFamily="18" charset="0"/>
              </a:rPr>
              <a:t>T1 (1.5Mbps)</a:t>
            </a:r>
          </a:p>
          <a:p>
            <a:pPr>
              <a:lnSpc>
                <a:spcPct val="60000"/>
              </a:lnSpc>
              <a:spcBef>
                <a:spcPct val="20000"/>
              </a:spcBef>
            </a:pPr>
            <a:r>
              <a:rPr lang="en-US" sz="2000">
                <a:latin typeface="Times New Roman" pitchFamily="18" charset="0"/>
              </a:rPr>
              <a:t>Ethernet (10Mbps)</a:t>
            </a:r>
          </a:p>
          <a:p>
            <a:pPr>
              <a:lnSpc>
                <a:spcPct val="60000"/>
              </a:lnSpc>
              <a:spcBef>
                <a:spcPct val="20000"/>
              </a:spcBef>
            </a:pPr>
            <a:r>
              <a:rPr lang="en-US" sz="2000">
                <a:latin typeface="Times New Roman" pitchFamily="18" charset="0"/>
              </a:rPr>
              <a:t>T3 (45Mbps)</a:t>
            </a:r>
          </a:p>
          <a:p>
            <a:pPr>
              <a:lnSpc>
                <a:spcPct val="60000"/>
              </a:lnSpc>
              <a:spcBef>
                <a:spcPct val="20000"/>
              </a:spcBef>
            </a:pPr>
            <a:r>
              <a:rPr lang="en-US" sz="2000">
                <a:latin typeface="Times New Roman" pitchFamily="18" charset="0"/>
              </a:rPr>
              <a:t>FDDI (100Mbps)</a:t>
            </a:r>
          </a:p>
          <a:p>
            <a:pPr>
              <a:lnSpc>
                <a:spcPct val="60000"/>
              </a:lnSpc>
              <a:spcBef>
                <a:spcPct val="20000"/>
              </a:spcBef>
            </a:pPr>
            <a:r>
              <a:rPr lang="en-US" sz="2000">
                <a:latin typeface="Times New Roman" pitchFamily="18" charset="0"/>
              </a:rPr>
              <a:t>STS-3 (155Mbps)</a:t>
            </a:r>
          </a:p>
          <a:p>
            <a:pPr>
              <a:lnSpc>
                <a:spcPct val="60000"/>
              </a:lnSpc>
              <a:spcBef>
                <a:spcPct val="20000"/>
              </a:spcBef>
            </a:pPr>
            <a:r>
              <a:rPr lang="en-US" sz="2000">
                <a:latin typeface="Times New Roman" pitchFamily="18" charset="0"/>
              </a:rPr>
              <a:t>STS-12 (622Mbps)</a:t>
            </a:r>
          </a:p>
          <a:p>
            <a:pPr>
              <a:lnSpc>
                <a:spcPct val="60000"/>
              </a:lnSpc>
              <a:spcBef>
                <a:spcPct val="20000"/>
              </a:spcBef>
            </a:pPr>
            <a:r>
              <a:rPr lang="en-US" sz="2000">
                <a:latin typeface="Times New Roman" pitchFamily="18" charset="0"/>
              </a:rPr>
              <a:t>STS-24 (1.2Gbps)</a:t>
            </a:r>
          </a:p>
          <a:p>
            <a:pPr>
              <a:spcBef>
                <a:spcPct val="20000"/>
              </a:spcBef>
            </a:pPr>
            <a:endParaRPr lang="en-US" sz="2000">
              <a:latin typeface="Times New Roman" pitchFamily="18" charset="0"/>
            </a:endParaRPr>
          </a:p>
          <a:p>
            <a:pPr>
              <a:spcBef>
                <a:spcPct val="20000"/>
              </a:spcBef>
            </a:pPr>
            <a:r>
              <a:rPr lang="en-US" sz="2000">
                <a:latin typeface="Times New Roman" pitchFamily="18" charset="0"/>
              </a:rPr>
              <a:t> </a:t>
            </a:r>
          </a:p>
        </p:txBody>
      </p:sp>
      <p:sp>
        <p:nvSpPr>
          <p:cNvPr id="17413" name="Rectangle 5"/>
          <p:cNvSpPr>
            <a:spLocks noChangeArrowheads="1"/>
          </p:cNvSpPr>
          <p:nvPr/>
        </p:nvSpPr>
        <p:spPr bwMode="auto">
          <a:xfrm>
            <a:off x="3354388" y="3733800"/>
            <a:ext cx="2816225" cy="2306638"/>
          </a:xfrm>
          <a:prstGeom prst="rect">
            <a:avLst/>
          </a:prstGeom>
          <a:noFill/>
          <a:ln w="12700">
            <a:noFill/>
            <a:miter lim="800000"/>
            <a:headEnd/>
            <a:tailEnd/>
          </a:ln>
          <a:effectLst/>
        </p:spPr>
        <p:txBody>
          <a:bodyPr lIns="90488" tIns="44450" rIns="90488" bIns="44450">
            <a:spAutoFit/>
          </a:bodyPr>
          <a:lstStyle/>
          <a:p>
            <a:pPr>
              <a:lnSpc>
                <a:spcPct val="60000"/>
              </a:lnSpc>
              <a:spcBef>
                <a:spcPct val="50000"/>
              </a:spcBef>
            </a:pPr>
            <a:r>
              <a:rPr lang="en-US" sz="2000">
                <a:latin typeface="Times New Roman" pitchFamily="18" charset="0"/>
              </a:rPr>
              <a:t>Time Until Wrap Around</a:t>
            </a:r>
          </a:p>
          <a:p>
            <a:pPr>
              <a:lnSpc>
                <a:spcPct val="60000"/>
              </a:lnSpc>
              <a:spcBef>
                <a:spcPct val="20000"/>
              </a:spcBef>
            </a:pPr>
            <a:r>
              <a:rPr lang="en-US" sz="2000">
                <a:latin typeface="Times New Roman" pitchFamily="18" charset="0"/>
              </a:rPr>
              <a:t>6.4 hours</a:t>
            </a:r>
          </a:p>
          <a:p>
            <a:pPr>
              <a:lnSpc>
                <a:spcPct val="60000"/>
              </a:lnSpc>
              <a:spcBef>
                <a:spcPct val="20000"/>
              </a:spcBef>
            </a:pPr>
            <a:r>
              <a:rPr lang="en-US" sz="2000">
                <a:latin typeface="Times New Roman" pitchFamily="18" charset="0"/>
              </a:rPr>
              <a:t>57 minutes</a:t>
            </a:r>
          </a:p>
          <a:p>
            <a:pPr>
              <a:lnSpc>
                <a:spcPct val="60000"/>
              </a:lnSpc>
              <a:spcBef>
                <a:spcPct val="20000"/>
              </a:spcBef>
            </a:pPr>
            <a:r>
              <a:rPr lang="en-US" sz="2000">
                <a:latin typeface="Times New Roman" pitchFamily="18" charset="0"/>
              </a:rPr>
              <a:t>13 minutes</a:t>
            </a:r>
          </a:p>
          <a:p>
            <a:pPr>
              <a:lnSpc>
                <a:spcPct val="60000"/>
              </a:lnSpc>
              <a:spcBef>
                <a:spcPct val="20000"/>
              </a:spcBef>
            </a:pPr>
            <a:r>
              <a:rPr lang="en-US" sz="2000">
                <a:latin typeface="Times New Roman" pitchFamily="18" charset="0"/>
              </a:rPr>
              <a:t>6 minutes</a:t>
            </a:r>
          </a:p>
          <a:p>
            <a:pPr>
              <a:lnSpc>
                <a:spcPct val="60000"/>
              </a:lnSpc>
              <a:spcBef>
                <a:spcPct val="20000"/>
              </a:spcBef>
            </a:pPr>
            <a:r>
              <a:rPr lang="en-US" sz="2000">
                <a:latin typeface="Times New Roman" pitchFamily="18" charset="0"/>
              </a:rPr>
              <a:t>4 minutes</a:t>
            </a:r>
          </a:p>
          <a:p>
            <a:pPr>
              <a:lnSpc>
                <a:spcPct val="60000"/>
              </a:lnSpc>
              <a:spcBef>
                <a:spcPct val="20000"/>
              </a:spcBef>
            </a:pPr>
            <a:r>
              <a:rPr lang="en-US" sz="2000">
                <a:latin typeface="Times New Roman" pitchFamily="18" charset="0"/>
              </a:rPr>
              <a:t>55 seconds</a:t>
            </a:r>
          </a:p>
          <a:p>
            <a:pPr>
              <a:lnSpc>
                <a:spcPct val="60000"/>
              </a:lnSpc>
              <a:spcBef>
                <a:spcPct val="20000"/>
              </a:spcBef>
            </a:pPr>
            <a:r>
              <a:rPr lang="en-US" sz="2000">
                <a:latin typeface="Times New Roman" pitchFamily="18" charset="0"/>
              </a:rPr>
              <a:t>28 seconds</a:t>
            </a:r>
          </a:p>
          <a:p>
            <a:pPr eaLnBrk="1">
              <a:lnSpc>
                <a:spcPct val="60000"/>
              </a:lnSpc>
              <a:spcBef>
                <a:spcPct val="50000"/>
              </a:spcBef>
            </a:pPr>
            <a:endParaRPr lang="en-US" sz="2000">
              <a:latin typeface="Times New Roman" pitchFamily="18" charset="0"/>
            </a:endParaRPr>
          </a:p>
        </p:txBody>
      </p:sp>
      <p:sp>
        <p:nvSpPr>
          <p:cNvPr id="17414" name="Line 6"/>
          <p:cNvSpPr>
            <a:spLocks noChangeShapeType="1"/>
          </p:cNvSpPr>
          <p:nvPr/>
        </p:nvSpPr>
        <p:spPr bwMode="auto">
          <a:xfrm flipH="1" flipV="1">
            <a:off x="3268980" y="3590925"/>
            <a:ext cx="45719" cy="2124075"/>
          </a:xfrm>
          <a:prstGeom prst="line">
            <a:avLst/>
          </a:prstGeom>
          <a:noFill/>
          <a:ln w="12700">
            <a:solidFill>
              <a:schemeClr val="tx1"/>
            </a:solidFill>
            <a:round/>
            <a:headEnd/>
            <a:tailEnd/>
          </a:ln>
          <a:effectLst/>
        </p:spPr>
        <p:txBody>
          <a:bodyPr/>
          <a:lstStyle/>
          <a:p>
            <a:endParaRPr lang="en-US"/>
          </a:p>
        </p:txBody>
      </p:sp>
      <p:sp>
        <p:nvSpPr>
          <p:cNvPr id="17415" name="Line 7"/>
          <p:cNvSpPr>
            <a:spLocks noChangeShapeType="1"/>
          </p:cNvSpPr>
          <p:nvPr/>
        </p:nvSpPr>
        <p:spPr bwMode="auto">
          <a:xfrm flipH="1">
            <a:off x="1219200" y="3581400"/>
            <a:ext cx="2057400" cy="0"/>
          </a:xfrm>
          <a:prstGeom prst="line">
            <a:avLst/>
          </a:prstGeom>
          <a:noFill/>
          <a:ln w="12700">
            <a:solidFill>
              <a:schemeClr val="tx1"/>
            </a:solidFill>
            <a:round/>
            <a:headEnd/>
            <a:tailEnd/>
          </a:ln>
          <a:effectLst/>
        </p:spPr>
        <p:txBody>
          <a:bodyPr/>
          <a:lstStyle/>
          <a:p>
            <a:endParaRPr lang="en-US"/>
          </a:p>
        </p:txBody>
      </p:sp>
      <p:sp>
        <p:nvSpPr>
          <p:cNvPr id="17416" name="Line 8"/>
          <p:cNvSpPr>
            <a:spLocks noChangeShapeType="1"/>
          </p:cNvSpPr>
          <p:nvPr/>
        </p:nvSpPr>
        <p:spPr bwMode="auto">
          <a:xfrm>
            <a:off x="3276600" y="3581400"/>
            <a:ext cx="2667000" cy="0"/>
          </a:xfrm>
          <a:prstGeom prst="line">
            <a:avLst/>
          </a:prstGeom>
          <a:noFill/>
          <a:ln w="12700">
            <a:solidFill>
              <a:schemeClr val="tx1"/>
            </a:solidFill>
            <a:round/>
            <a:headEnd/>
            <a:tailEnd/>
          </a:ln>
          <a:effectLst/>
        </p:spPr>
        <p:txBody>
          <a:bodyPr/>
          <a:lstStyle/>
          <a:p>
            <a:endParaRPr lang="en-US"/>
          </a:p>
        </p:txBody>
      </p:sp>
      <p:sp>
        <p:nvSpPr>
          <p:cNvPr id="17417" name="Line 9"/>
          <p:cNvSpPr>
            <a:spLocks noChangeShapeType="1"/>
          </p:cNvSpPr>
          <p:nvPr/>
        </p:nvSpPr>
        <p:spPr bwMode="auto">
          <a:xfrm>
            <a:off x="3200400" y="3962400"/>
            <a:ext cx="2667000" cy="0"/>
          </a:xfrm>
          <a:prstGeom prst="line">
            <a:avLst/>
          </a:prstGeom>
          <a:noFill/>
          <a:ln w="12700">
            <a:solidFill>
              <a:schemeClr val="tx1"/>
            </a:solidFill>
            <a:round/>
            <a:headEnd/>
            <a:tailEnd/>
          </a:ln>
          <a:effectLst/>
        </p:spPr>
        <p:txBody>
          <a:bodyPr/>
          <a:lstStyle/>
          <a:p>
            <a:endParaRPr lang="en-US"/>
          </a:p>
        </p:txBody>
      </p:sp>
      <p:sp>
        <p:nvSpPr>
          <p:cNvPr id="17418" name="Line 10"/>
          <p:cNvSpPr>
            <a:spLocks noChangeShapeType="1"/>
          </p:cNvSpPr>
          <p:nvPr/>
        </p:nvSpPr>
        <p:spPr bwMode="auto">
          <a:xfrm flipH="1">
            <a:off x="1295400" y="3962400"/>
            <a:ext cx="2057400" cy="0"/>
          </a:xfrm>
          <a:prstGeom prst="line">
            <a:avLst/>
          </a:prstGeom>
          <a:noFill/>
          <a:ln w="12700">
            <a:solidFill>
              <a:schemeClr val="tx1"/>
            </a:solidFill>
            <a:round/>
            <a:headEnd/>
            <a:tailEnd/>
          </a:ln>
          <a:effectLst/>
        </p:spPr>
        <p:txBody>
          <a:bodyPr/>
          <a:lstStyle/>
          <a:p>
            <a:endParaRPr lang="en-US"/>
          </a:p>
        </p:txBody>
      </p:sp>
      <p:sp>
        <p:nvSpPr>
          <p:cNvPr id="17419" name="Line 11"/>
          <p:cNvSpPr>
            <a:spLocks noChangeShapeType="1"/>
          </p:cNvSpPr>
          <p:nvPr/>
        </p:nvSpPr>
        <p:spPr bwMode="auto">
          <a:xfrm>
            <a:off x="3352800" y="5715000"/>
            <a:ext cx="2667000" cy="0"/>
          </a:xfrm>
          <a:prstGeom prst="line">
            <a:avLst/>
          </a:prstGeom>
          <a:noFill/>
          <a:ln w="12700">
            <a:solidFill>
              <a:schemeClr val="tx1"/>
            </a:solidFill>
            <a:round/>
            <a:headEnd/>
            <a:tailEnd/>
          </a:ln>
          <a:effectLst/>
        </p:spPr>
        <p:txBody>
          <a:bodyPr/>
          <a:lstStyle/>
          <a:p>
            <a:endParaRPr lang="en-US"/>
          </a:p>
        </p:txBody>
      </p:sp>
      <p:sp>
        <p:nvSpPr>
          <p:cNvPr id="17420" name="Line 12"/>
          <p:cNvSpPr>
            <a:spLocks noChangeShapeType="1"/>
          </p:cNvSpPr>
          <p:nvPr/>
        </p:nvSpPr>
        <p:spPr bwMode="auto">
          <a:xfrm flipH="1">
            <a:off x="1219200" y="5715000"/>
            <a:ext cx="2057400" cy="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61975" y="285750"/>
            <a:ext cx="8086726" cy="590550"/>
          </a:xfrm>
        </p:spPr>
        <p:txBody>
          <a:bodyPr/>
          <a:lstStyle/>
          <a:p>
            <a:r>
              <a:rPr lang="en-US" sz="2800" u="none" dirty="0">
                <a:latin typeface="+mj-lt"/>
              </a:rPr>
              <a:t>Keeping the pipe full</a:t>
            </a:r>
          </a:p>
        </p:txBody>
      </p:sp>
      <p:sp>
        <p:nvSpPr>
          <p:cNvPr id="60419" name="Rectangle 3"/>
          <p:cNvSpPr>
            <a:spLocks noGrp="1" noChangeArrowheads="1"/>
          </p:cNvSpPr>
          <p:nvPr>
            <p:ph type="body" idx="1"/>
          </p:nvPr>
        </p:nvSpPr>
        <p:spPr>
          <a:xfrm>
            <a:off x="247650" y="1476374"/>
            <a:ext cx="8220075" cy="3124201"/>
          </a:xfrm>
        </p:spPr>
        <p:txBody>
          <a:bodyPr/>
          <a:lstStyle/>
          <a:p>
            <a:r>
              <a:rPr lang="en-US" sz="2000" dirty="0">
                <a:latin typeface="+mj-lt"/>
              </a:rPr>
              <a:t>The </a:t>
            </a:r>
            <a:r>
              <a:rPr lang="en-US" sz="2000" b="1" dirty="0" err="1">
                <a:latin typeface="+mj-lt"/>
              </a:rPr>
              <a:t>SequenceNum</a:t>
            </a:r>
            <a:r>
              <a:rPr lang="en-US" sz="2000" b="1" dirty="0">
                <a:latin typeface="+mj-lt"/>
              </a:rPr>
              <a:t>, </a:t>
            </a:r>
            <a:r>
              <a:rPr lang="en-US" sz="2000" dirty="0">
                <a:latin typeface="+mj-lt"/>
              </a:rPr>
              <a:t>the sequence number space (32 bits) should be twice as large as the window size (16 bits). It is.</a:t>
            </a:r>
          </a:p>
          <a:p>
            <a:r>
              <a:rPr lang="en-US" sz="2000" dirty="0">
                <a:latin typeface="+mj-lt"/>
              </a:rPr>
              <a:t>The window size  (the number of bytes in transit) is given by the </a:t>
            </a:r>
            <a:r>
              <a:rPr lang="en-US" sz="2000" b="1" dirty="0">
                <a:latin typeface="+mj-lt"/>
              </a:rPr>
              <a:t> </a:t>
            </a:r>
            <a:r>
              <a:rPr lang="en-US" sz="2000" b="1" dirty="0" err="1" smtClean="0">
                <a:latin typeface="+mj-lt"/>
              </a:rPr>
              <a:t>AdvertisedWindow</a:t>
            </a:r>
            <a:r>
              <a:rPr lang="en-US" sz="2000" b="1" dirty="0" smtClean="0">
                <a:latin typeface="+mj-lt"/>
              </a:rPr>
              <a:t> </a:t>
            </a:r>
            <a:r>
              <a:rPr lang="en-US" sz="2000" dirty="0">
                <a:latin typeface="+mj-lt"/>
              </a:rPr>
              <a:t>field (16 bits)</a:t>
            </a:r>
            <a:r>
              <a:rPr lang="en-US" sz="2000" b="1" dirty="0">
                <a:latin typeface="+mj-lt"/>
              </a:rPr>
              <a:t>. </a:t>
            </a:r>
          </a:p>
          <a:p>
            <a:r>
              <a:rPr lang="en-US" sz="2000" dirty="0">
                <a:latin typeface="+mj-lt"/>
              </a:rPr>
              <a:t>The higher the bandwidth the larger the window size to keep the pipe full.</a:t>
            </a:r>
          </a:p>
          <a:p>
            <a:r>
              <a:rPr lang="en-US" sz="2000" dirty="0">
                <a:latin typeface="+mj-lt"/>
              </a:rPr>
              <a:t>Essentially we regard the network as a storage system and the amount of data is equal to: ( bandwidth x delay )</a:t>
            </a:r>
          </a:p>
          <a:p>
            <a:endParaRPr lang="en-US" sz="2400" b="1" dirty="0">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685800" y="990600"/>
            <a:ext cx="7772400" cy="1219200"/>
          </a:xfrm>
          <a:noFill/>
          <a:ln/>
        </p:spPr>
        <p:txBody>
          <a:bodyPr/>
          <a:lstStyle/>
          <a:p>
            <a:r>
              <a:rPr lang="en-US" dirty="0">
                <a:latin typeface="+mj-lt"/>
              </a:rPr>
              <a:t>Required window size for a 100 </a:t>
            </a:r>
            <a:r>
              <a:rPr lang="en-US" dirty="0" err="1">
                <a:latin typeface="+mj-lt"/>
              </a:rPr>
              <a:t>msec</a:t>
            </a:r>
            <a:r>
              <a:rPr lang="en-US" dirty="0">
                <a:latin typeface="+mj-lt"/>
              </a:rPr>
              <a:t> RTT.</a:t>
            </a:r>
          </a:p>
        </p:txBody>
      </p:sp>
      <p:sp>
        <p:nvSpPr>
          <p:cNvPr id="18435" name="Rectangle 3"/>
          <p:cNvSpPr>
            <a:spLocks noChangeArrowheads="1"/>
          </p:cNvSpPr>
          <p:nvPr/>
        </p:nvSpPr>
        <p:spPr bwMode="auto">
          <a:xfrm>
            <a:off x="1296988" y="2516188"/>
            <a:ext cx="2206625" cy="1971675"/>
          </a:xfrm>
          <a:prstGeom prst="rect">
            <a:avLst/>
          </a:prstGeom>
          <a:noFill/>
          <a:ln w="12700">
            <a:noFill/>
            <a:miter lim="800000"/>
            <a:headEnd/>
            <a:tailEnd/>
          </a:ln>
          <a:effectLst/>
        </p:spPr>
        <p:txBody>
          <a:bodyPr lIns="90488" tIns="44450" rIns="90488" bIns="44450">
            <a:spAutoFit/>
          </a:bodyPr>
          <a:lstStyle/>
          <a:p>
            <a:pPr>
              <a:lnSpc>
                <a:spcPct val="60000"/>
              </a:lnSpc>
              <a:spcBef>
                <a:spcPct val="50000"/>
              </a:spcBef>
            </a:pPr>
            <a:r>
              <a:rPr lang="en-US" sz="2000">
                <a:latin typeface="Times New Roman" pitchFamily="18" charset="0"/>
              </a:rPr>
              <a:t>Bandwidth</a:t>
            </a:r>
          </a:p>
          <a:p>
            <a:pPr>
              <a:lnSpc>
                <a:spcPct val="60000"/>
              </a:lnSpc>
              <a:spcBef>
                <a:spcPct val="20000"/>
              </a:spcBef>
            </a:pPr>
            <a:r>
              <a:rPr lang="en-US" sz="2000">
                <a:latin typeface="Times New Roman" pitchFamily="18" charset="0"/>
              </a:rPr>
              <a:t>T1 (1.5Mbps)</a:t>
            </a:r>
          </a:p>
          <a:p>
            <a:pPr>
              <a:lnSpc>
                <a:spcPct val="60000"/>
              </a:lnSpc>
              <a:spcBef>
                <a:spcPct val="20000"/>
              </a:spcBef>
            </a:pPr>
            <a:r>
              <a:rPr lang="en-US" sz="2000">
                <a:latin typeface="Times New Roman" pitchFamily="18" charset="0"/>
              </a:rPr>
              <a:t>Ethernet (10Mbps)</a:t>
            </a:r>
          </a:p>
          <a:p>
            <a:pPr>
              <a:lnSpc>
                <a:spcPct val="60000"/>
              </a:lnSpc>
              <a:spcBef>
                <a:spcPct val="20000"/>
              </a:spcBef>
            </a:pPr>
            <a:r>
              <a:rPr lang="en-US" sz="2000">
                <a:latin typeface="Times New Roman" pitchFamily="18" charset="0"/>
              </a:rPr>
              <a:t>T3 (45Mbps)</a:t>
            </a:r>
          </a:p>
          <a:p>
            <a:pPr>
              <a:lnSpc>
                <a:spcPct val="60000"/>
              </a:lnSpc>
              <a:spcBef>
                <a:spcPct val="20000"/>
              </a:spcBef>
            </a:pPr>
            <a:r>
              <a:rPr lang="en-US" sz="2000">
                <a:latin typeface="Times New Roman" pitchFamily="18" charset="0"/>
              </a:rPr>
              <a:t>FDDI (100Mbps)</a:t>
            </a:r>
          </a:p>
          <a:p>
            <a:pPr>
              <a:lnSpc>
                <a:spcPct val="60000"/>
              </a:lnSpc>
              <a:spcBef>
                <a:spcPct val="20000"/>
              </a:spcBef>
            </a:pPr>
            <a:r>
              <a:rPr lang="en-US" sz="2000">
                <a:latin typeface="Times New Roman" pitchFamily="18" charset="0"/>
              </a:rPr>
              <a:t>STS-3 (155Mbps)</a:t>
            </a:r>
          </a:p>
          <a:p>
            <a:pPr>
              <a:lnSpc>
                <a:spcPct val="60000"/>
              </a:lnSpc>
              <a:spcBef>
                <a:spcPct val="20000"/>
              </a:spcBef>
            </a:pPr>
            <a:r>
              <a:rPr lang="en-US" sz="2000">
                <a:latin typeface="Times New Roman" pitchFamily="18" charset="0"/>
              </a:rPr>
              <a:t>STS-12 (622Mbps)</a:t>
            </a:r>
          </a:p>
          <a:p>
            <a:pPr>
              <a:lnSpc>
                <a:spcPct val="60000"/>
              </a:lnSpc>
              <a:spcBef>
                <a:spcPct val="20000"/>
              </a:spcBef>
            </a:pPr>
            <a:r>
              <a:rPr lang="en-US" sz="2000">
                <a:latin typeface="Times New Roman" pitchFamily="18" charset="0"/>
              </a:rPr>
              <a:t>STS-24 (1.2Gbps)</a:t>
            </a:r>
          </a:p>
        </p:txBody>
      </p:sp>
      <p:sp>
        <p:nvSpPr>
          <p:cNvPr id="18436" name="Rectangle 4"/>
          <p:cNvSpPr>
            <a:spLocks noChangeArrowheads="1"/>
          </p:cNvSpPr>
          <p:nvPr/>
        </p:nvSpPr>
        <p:spPr bwMode="auto">
          <a:xfrm>
            <a:off x="3810000" y="2516188"/>
            <a:ext cx="3581400" cy="2306637"/>
          </a:xfrm>
          <a:prstGeom prst="rect">
            <a:avLst/>
          </a:prstGeom>
          <a:noFill/>
          <a:ln w="12700">
            <a:noFill/>
            <a:miter lim="800000"/>
            <a:headEnd/>
            <a:tailEnd/>
          </a:ln>
          <a:effectLst/>
        </p:spPr>
        <p:txBody>
          <a:bodyPr lIns="90488" tIns="44450" rIns="90488" bIns="44450">
            <a:spAutoFit/>
          </a:bodyPr>
          <a:lstStyle/>
          <a:p>
            <a:pPr>
              <a:lnSpc>
                <a:spcPct val="60000"/>
              </a:lnSpc>
              <a:spcBef>
                <a:spcPct val="50000"/>
              </a:spcBef>
            </a:pPr>
            <a:r>
              <a:rPr lang="en-US" sz="2000">
                <a:latin typeface="Times New Roman" pitchFamily="18" charset="0"/>
              </a:rPr>
              <a:t>Delay x Bandwidth Product</a:t>
            </a:r>
          </a:p>
          <a:p>
            <a:pPr>
              <a:lnSpc>
                <a:spcPct val="60000"/>
              </a:lnSpc>
              <a:spcBef>
                <a:spcPct val="20000"/>
              </a:spcBef>
            </a:pPr>
            <a:r>
              <a:rPr lang="en-US" sz="2000">
                <a:latin typeface="Times New Roman" pitchFamily="18" charset="0"/>
              </a:rPr>
              <a:t>18KB</a:t>
            </a:r>
          </a:p>
          <a:p>
            <a:pPr>
              <a:lnSpc>
                <a:spcPct val="60000"/>
              </a:lnSpc>
              <a:spcBef>
                <a:spcPct val="20000"/>
              </a:spcBef>
            </a:pPr>
            <a:r>
              <a:rPr lang="en-US" sz="2000">
                <a:latin typeface="Times New Roman" pitchFamily="18" charset="0"/>
              </a:rPr>
              <a:t>122KB</a:t>
            </a:r>
          </a:p>
          <a:p>
            <a:pPr>
              <a:lnSpc>
                <a:spcPct val="60000"/>
              </a:lnSpc>
              <a:spcBef>
                <a:spcPct val="20000"/>
              </a:spcBef>
            </a:pPr>
            <a:r>
              <a:rPr lang="en-US" sz="2000">
                <a:latin typeface="Times New Roman" pitchFamily="18" charset="0"/>
              </a:rPr>
              <a:t>549KB</a:t>
            </a:r>
          </a:p>
          <a:p>
            <a:pPr>
              <a:lnSpc>
                <a:spcPct val="60000"/>
              </a:lnSpc>
              <a:spcBef>
                <a:spcPct val="20000"/>
              </a:spcBef>
            </a:pPr>
            <a:r>
              <a:rPr lang="en-US" sz="2000">
                <a:latin typeface="Times New Roman" pitchFamily="18" charset="0"/>
              </a:rPr>
              <a:t>1.2MB</a:t>
            </a:r>
          </a:p>
          <a:p>
            <a:pPr>
              <a:lnSpc>
                <a:spcPct val="60000"/>
              </a:lnSpc>
              <a:spcBef>
                <a:spcPct val="20000"/>
              </a:spcBef>
            </a:pPr>
            <a:r>
              <a:rPr lang="en-US" sz="2000">
                <a:latin typeface="Times New Roman" pitchFamily="18" charset="0"/>
              </a:rPr>
              <a:t>1.8MB</a:t>
            </a:r>
          </a:p>
          <a:p>
            <a:pPr>
              <a:lnSpc>
                <a:spcPct val="60000"/>
              </a:lnSpc>
              <a:spcBef>
                <a:spcPct val="20000"/>
              </a:spcBef>
            </a:pPr>
            <a:r>
              <a:rPr lang="en-US" sz="2000">
                <a:latin typeface="Times New Roman" pitchFamily="18" charset="0"/>
              </a:rPr>
              <a:t>7.4MB</a:t>
            </a:r>
          </a:p>
          <a:p>
            <a:pPr>
              <a:lnSpc>
                <a:spcPct val="60000"/>
              </a:lnSpc>
              <a:spcBef>
                <a:spcPct val="20000"/>
              </a:spcBef>
            </a:pPr>
            <a:r>
              <a:rPr lang="en-US" sz="2000">
                <a:latin typeface="Times New Roman" pitchFamily="18" charset="0"/>
              </a:rPr>
              <a:t>14.8MB</a:t>
            </a:r>
          </a:p>
          <a:p>
            <a:pPr eaLnBrk="1" hangingPunct="1">
              <a:lnSpc>
                <a:spcPct val="60000"/>
              </a:lnSpc>
              <a:spcBef>
                <a:spcPct val="50000"/>
              </a:spcBef>
            </a:pPr>
            <a:endParaRPr lang="en-US" sz="2000">
              <a:latin typeface="Times New Roman" pitchFamily="18" charset="0"/>
            </a:endParaRPr>
          </a:p>
        </p:txBody>
      </p:sp>
      <p:sp>
        <p:nvSpPr>
          <p:cNvPr id="18437" name="Line 5"/>
          <p:cNvSpPr>
            <a:spLocks noChangeShapeType="1"/>
          </p:cNvSpPr>
          <p:nvPr/>
        </p:nvSpPr>
        <p:spPr bwMode="auto">
          <a:xfrm>
            <a:off x="3505200" y="2514600"/>
            <a:ext cx="0" cy="1981200"/>
          </a:xfrm>
          <a:prstGeom prst="line">
            <a:avLst/>
          </a:prstGeom>
          <a:noFill/>
          <a:ln w="12700">
            <a:solidFill>
              <a:schemeClr val="tx1"/>
            </a:solidFill>
            <a:round/>
            <a:headEnd/>
            <a:tailEnd/>
          </a:ln>
          <a:effectLst/>
        </p:spPr>
        <p:txBody>
          <a:bodyPr/>
          <a:lstStyle/>
          <a:p>
            <a:endParaRPr lang="en-US"/>
          </a:p>
        </p:txBody>
      </p:sp>
      <p:sp>
        <p:nvSpPr>
          <p:cNvPr id="18438" name="Line 6"/>
          <p:cNvSpPr>
            <a:spLocks noChangeShapeType="1"/>
          </p:cNvSpPr>
          <p:nvPr/>
        </p:nvSpPr>
        <p:spPr bwMode="auto">
          <a:xfrm>
            <a:off x="3505200" y="2514600"/>
            <a:ext cx="2971800" cy="0"/>
          </a:xfrm>
          <a:prstGeom prst="line">
            <a:avLst/>
          </a:prstGeom>
          <a:noFill/>
          <a:ln w="12700">
            <a:solidFill>
              <a:schemeClr val="tx1"/>
            </a:solidFill>
            <a:round/>
            <a:headEnd/>
            <a:tailEnd/>
          </a:ln>
          <a:effectLst/>
        </p:spPr>
        <p:txBody>
          <a:bodyPr/>
          <a:lstStyle/>
          <a:p>
            <a:endParaRPr lang="en-US"/>
          </a:p>
        </p:txBody>
      </p:sp>
      <p:sp>
        <p:nvSpPr>
          <p:cNvPr id="18439" name="Line 7"/>
          <p:cNvSpPr>
            <a:spLocks noChangeShapeType="1"/>
          </p:cNvSpPr>
          <p:nvPr/>
        </p:nvSpPr>
        <p:spPr bwMode="auto">
          <a:xfrm flipH="1">
            <a:off x="1371600" y="2514600"/>
            <a:ext cx="2133600" cy="0"/>
          </a:xfrm>
          <a:prstGeom prst="line">
            <a:avLst/>
          </a:prstGeom>
          <a:noFill/>
          <a:ln w="12700">
            <a:solidFill>
              <a:schemeClr val="tx1"/>
            </a:solidFill>
            <a:round/>
            <a:headEnd/>
            <a:tailEnd/>
          </a:ln>
          <a:effectLst/>
        </p:spPr>
        <p:txBody>
          <a:bodyPr/>
          <a:lstStyle/>
          <a:p>
            <a:endParaRPr lang="en-US"/>
          </a:p>
        </p:txBody>
      </p:sp>
      <p:sp>
        <p:nvSpPr>
          <p:cNvPr id="18440" name="Line 8"/>
          <p:cNvSpPr>
            <a:spLocks noChangeShapeType="1"/>
          </p:cNvSpPr>
          <p:nvPr/>
        </p:nvSpPr>
        <p:spPr bwMode="auto">
          <a:xfrm>
            <a:off x="3505200" y="2743200"/>
            <a:ext cx="2971800" cy="0"/>
          </a:xfrm>
          <a:prstGeom prst="line">
            <a:avLst/>
          </a:prstGeom>
          <a:noFill/>
          <a:ln w="12700">
            <a:solidFill>
              <a:schemeClr val="tx1"/>
            </a:solidFill>
            <a:round/>
            <a:headEnd/>
            <a:tailEnd/>
          </a:ln>
          <a:effectLst/>
        </p:spPr>
        <p:txBody>
          <a:bodyPr/>
          <a:lstStyle/>
          <a:p>
            <a:endParaRPr lang="en-US"/>
          </a:p>
        </p:txBody>
      </p:sp>
      <p:sp>
        <p:nvSpPr>
          <p:cNvPr id="18441" name="Line 9"/>
          <p:cNvSpPr>
            <a:spLocks noChangeShapeType="1"/>
          </p:cNvSpPr>
          <p:nvPr/>
        </p:nvSpPr>
        <p:spPr bwMode="auto">
          <a:xfrm flipH="1">
            <a:off x="1371600" y="2743200"/>
            <a:ext cx="2133600" cy="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lstStyle/>
          <a:p>
            <a:r>
              <a:rPr lang="en-US" sz="2800" dirty="0">
                <a:latin typeface="+mj-lt"/>
              </a:rPr>
              <a:t>Adaptive </a:t>
            </a:r>
            <a:r>
              <a:rPr lang="en-US" sz="2800" dirty="0" smtClean="0">
                <a:latin typeface="+mj-lt"/>
              </a:rPr>
              <a:t>retransmission –original algorithm</a:t>
            </a:r>
            <a:endParaRPr lang="en-US" sz="2800" dirty="0">
              <a:latin typeface="+mj-lt"/>
            </a:endParaRPr>
          </a:p>
        </p:txBody>
      </p:sp>
      <p:sp>
        <p:nvSpPr>
          <p:cNvPr id="19459" name="Rectangle 3"/>
          <p:cNvSpPr>
            <a:spLocks noGrp="1" noChangeArrowheads="1"/>
          </p:cNvSpPr>
          <p:nvPr>
            <p:ph type="body" idx="1"/>
          </p:nvPr>
        </p:nvSpPr>
        <p:spPr>
          <a:xfrm>
            <a:off x="457200" y="1981200"/>
            <a:ext cx="8229600" cy="3190875"/>
          </a:xfrm>
          <a:noFill/>
          <a:ln/>
        </p:spPr>
        <p:txBody>
          <a:bodyPr/>
          <a:lstStyle/>
          <a:p>
            <a:endParaRPr lang="en-US" sz="1800" dirty="0">
              <a:latin typeface="+mj-lt"/>
            </a:endParaRPr>
          </a:p>
          <a:p>
            <a:r>
              <a:rPr lang="en-US" sz="1800" dirty="0">
                <a:latin typeface="+mj-lt"/>
              </a:rPr>
              <a:t>Measure </a:t>
            </a:r>
            <a:r>
              <a:rPr lang="en-US" sz="1800" b="1" dirty="0" err="1">
                <a:latin typeface="+mj-lt"/>
              </a:rPr>
              <a:t>SampleRTT</a:t>
            </a:r>
            <a:r>
              <a:rPr lang="en-US" sz="1800" dirty="0">
                <a:latin typeface="+mj-lt"/>
              </a:rPr>
              <a:t> for each segment/ACK pair   </a:t>
            </a:r>
          </a:p>
          <a:p>
            <a:r>
              <a:rPr lang="en-US" sz="1800" dirty="0">
                <a:latin typeface="+mj-lt"/>
              </a:rPr>
              <a:t>Compute weighted average of RTT</a:t>
            </a:r>
          </a:p>
          <a:p>
            <a:pPr lvl="1"/>
            <a:r>
              <a:rPr lang="en-US" sz="1800" b="1" dirty="0" err="1">
                <a:latin typeface="+mj-lt"/>
              </a:rPr>
              <a:t>EstimatedRTT</a:t>
            </a:r>
            <a:r>
              <a:rPr lang="en-US" sz="1800" b="1" dirty="0">
                <a:latin typeface="+mj-lt"/>
              </a:rPr>
              <a:t> = </a:t>
            </a:r>
            <a:r>
              <a:rPr lang="en-US" sz="1800" dirty="0">
                <a:latin typeface="+mj-lt"/>
              </a:rPr>
              <a:t>a</a:t>
            </a:r>
            <a:r>
              <a:rPr lang="en-US" sz="1800" b="1" dirty="0">
                <a:latin typeface="+mj-lt"/>
              </a:rPr>
              <a:t> </a:t>
            </a:r>
            <a:r>
              <a:rPr lang="en-US" sz="1800" dirty="0">
                <a:latin typeface="+mj-lt"/>
              </a:rPr>
              <a:t>x</a:t>
            </a:r>
            <a:r>
              <a:rPr lang="en-US" sz="1800" b="1" dirty="0">
                <a:latin typeface="+mj-lt"/>
              </a:rPr>
              <a:t> </a:t>
            </a:r>
            <a:r>
              <a:rPr lang="en-US" sz="1800" b="1" dirty="0" err="1">
                <a:latin typeface="+mj-lt"/>
              </a:rPr>
              <a:t>EstimatedRTT</a:t>
            </a:r>
            <a:r>
              <a:rPr lang="en-US" sz="1800" b="1" dirty="0">
                <a:latin typeface="+mj-lt"/>
              </a:rPr>
              <a:t> + </a:t>
            </a:r>
            <a:r>
              <a:rPr lang="en-US" sz="1800" dirty="0">
                <a:latin typeface="+mj-lt"/>
              </a:rPr>
              <a:t>b</a:t>
            </a:r>
            <a:r>
              <a:rPr lang="en-US" sz="1800" b="1" dirty="0">
                <a:latin typeface="+mj-lt"/>
              </a:rPr>
              <a:t> </a:t>
            </a:r>
            <a:r>
              <a:rPr lang="en-US" sz="1800" dirty="0">
                <a:latin typeface="+mj-lt"/>
              </a:rPr>
              <a:t>x</a:t>
            </a:r>
            <a:r>
              <a:rPr lang="en-US" sz="1800" b="1" dirty="0">
                <a:latin typeface="+mj-lt"/>
              </a:rPr>
              <a:t> </a:t>
            </a:r>
            <a:r>
              <a:rPr lang="en-US" sz="1800" b="1" dirty="0" err="1">
                <a:latin typeface="+mj-lt"/>
              </a:rPr>
              <a:t>SampleRTT</a:t>
            </a:r>
            <a:endParaRPr lang="en-US" sz="1800" dirty="0">
              <a:latin typeface="+mj-lt"/>
            </a:endParaRPr>
          </a:p>
          <a:p>
            <a:pPr lvl="1"/>
            <a:r>
              <a:rPr lang="en-US" sz="1800" dirty="0">
                <a:latin typeface="+mj-lt"/>
              </a:rPr>
              <a:t>where a + b </a:t>
            </a:r>
            <a:r>
              <a:rPr lang="en-US" sz="1800" b="1" dirty="0">
                <a:latin typeface="+mj-lt"/>
              </a:rPr>
              <a:t>= 1</a:t>
            </a:r>
            <a:endParaRPr lang="en-US" sz="1800" dirty="0">
              <a:latin typeface="+mj-lt"/>
            </a:endParaRPr>
          </a:p>
          <a:p>
            <a:pPr lvl="1"/>
            <a:r>
              <a:rPr lang="en-US" sz="1800" dirty="0">
                <a:latin typeface="+mj-lt"/>
              </a:rPr>
              <a:t> a between 0.8 and 0.9</a:t>
            </a:r>
          </a:p>
          <a:p>
            <a:pPr lvl="1"/>
            <a:r>
              <a:rPr lang="en-US" sz="1800" dirty="0">
                <a:latin typeface="+mj-lt"/>
              </a:rPr>
              <a:t> b between 0.1 and 0.2</a:t>
            </a:r>
          </a:p>
          <a:p>
            <a:r>
              <a:rPr lang="en-US" sz="1800" dirty="0">
                <a:latin typeface="+mj-lt"/>
              </a:rPr>
              <a:t>Set timeout based on </a:t>
            </a:r>
            <a:r>
              <a:rPr lang="en-US" sz="1800" b="1" dirty="0" err="1">
                <a:latin typeface="+mj-lt"/>
              </a:rPr>
              <a:t>EstimatedRTT</a:t>
            </a:r>
            <a:endParaRPr lang="en-US" sz="1800" dirty="0">
              <a:latin typeface="+mj-lt"/>
            </a:endParaRPr>
          </a:p>
          <a:p>
            <a:pPr lvl="1"/>
            <a:r>
              <a:rPr lang="en-US" sz="1800" b="1" dirty="0" err="1">
                <a:latin typeface="+mj-lt"/>
              </a:rPr>
              <a:t>TimeOut</a:t>
            </a:r>
            <a:r>
              <a:rPr lang="en-US" sz="1800" b="1" dirty="0">
                <a:latin typeface="+mj-lt"/>
              </a:rPr>
              <a:t> = 2 </a:t>
            </a:r>
            <a:r>
              <a:rPr lang="en-US" sz="1800" dirty="0">
                <a:latin typeface="+mj-lt"/>
              </a:rPr>
              <a:t>x</a:t>
            </a:r>
            <a:r>
              <a:rPr lang="en-US" sz="1800" b="1" dirty="0">
                <a:latin typeface="+mj-lt"/>
              </a:rPr>
              <a:t> </a:t>
            </a:r>
            <a:r>
              <a:rPr lang="en-US" sz="1800" b="1" dirty="0" err="1">
                <a:latin typeface="+mj-lt"/>
              </a:rPr>
              <a:t>EstimatedRTT</a:t>
            </a:r>
            <a:endParaRPr lang="en-US" sz="1800" b="1" dirty="0">
              <a:latin typeface="+mj-lt"/>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457200" y="628650"/>
            <a:ext cx="8229600" cy="485775"/>
          </a:xfrm>
          <a:noFill/>
          <a:ln/>
        </p:spPr>
        <p:txBody>
          <a:bodyPr/>
          <a:lstStyle/>
          <a:p>
            <a:pPr>
              <a:buFontTx/>
              <a:buNone/>
            </a:pPr>
            <a:r>
              <a:rPr lang="en-US" dirty="0" err="1">
                <a:latin typeface="+mj-lt"/>
              </a:rPr>
              <a:t>Karn</a:t>
            </a:r>
            <a:r>
              <a:rPr lang="en-US" dirty="0">
                <a:latin typeface="+mj-lt"/>
              </a:rPr>
              <a:t>/Partridge </a:t>
            </a:r>
            <a:r>
              <a:rPr lang="en-US" dirty="0" smtClean="0">
                <a:latin typeface="+mj-lt"/>
              </a:rPr>
              <a:t>algorithm</a:t>
            </a:r>
            <a:endParaRPr lang="en-US" dirty="0">
              <a:latin typeface="+mj-lt"/>
            </a:endParaRPr>
          </a:p>
          <a:p>
            <a:pPr>
              <a:buFontTx/>
              <a:buNone/>
            </a:pPr>
            <a:endParaRPr lang="en-US" dirty="0">
              <a:latin typeface="+mj-lt"/>
            </a:endParaRPr>
          </a:p>
          <a:p>
            <a:pPr>
              <a:buFontTx/>
              <a:buNone/>
            </a:pPr>
            <a:endParaRPr lang="en-US" dirty="0">
              <a:latin typeface="+mj-lt"/>
            </a:endParaRPr>
          </a:p>
          <a:p>
            <a:pPr>
              <a:buFontTx/>
              <a:buNone/>
            </a:pPr>
            <a:endParaRPr lang="en-US" dirty="0">
              <a:latin typeface="+mj-lt"/>
            </a:endParaRPr>
          </a:p>
          <a:p>
            <a:pPr>
              <a:buFontTx/>
              <a:buNone/>
            </a:pPr>
            <a:endParaRPr lang="en-US" dirty="0">
              <a:latin typeface="+mj-lt"/>
            </a:endParaRPr>
          </a:p>
          <a:p>
            <a:pPr>
              <a:buFontTx/>
              <a:buNone/>
            </a:pPr>
            <a:endParaRPr lang="en-US" dirty="0">
              <a:latin typeface="+mj-lt"/>
            </a:endParaRPr>
          </a:p>
          <a:p>
            <a:pPr>
              <a:buFontTx/>
              <a:buNone/>
            </a:pPr>
            <a:endParaRPr lang="en-US" dirty="0">
              <a:latin typeface="+mj-lt"/>
            </a:endParaRPr>
          </a:p>
          <a:p>
            <a:pPr>
              <a:buFontTx/>
              <a:buNone/>
            </a:pPr>
            <a:endParaRPr lang="en-US" dirty="0">
              <a:latin typeface="+mj-lt"/>
            </a:endParaRPr>
          </a:p>
          <a:p>
            <a:endParaRPr lang="en-US" sz="1800" dirty="0" smtClean="0">
              <a:latin typeface="+mj-lt"/>
            </a:endParaRPr>
          </a:p>
          <a:p>
            <a:endParaRPr lang="en-US" sz="1800" dirty="0" smtClean="0">
              <a:latin typeface="+mj-lt"/>
            </a:endParaRPr>
          </a:p>
          <a:p>
            <a:endParaRPr lang="en-US" sz="1800" dirty="0" smtClean="0">
              <a:latin typeface="+mj-lt"/>
            </a:endParaRPr>
          </a:p>
          <a:p>
            <a:r>
              <a:rPr lang="en-US" sz="1800" dirty="0" smtClean="0">
                <a:latin typeface="+mj-lt"/>
              </a:rPr>
              <a:t>Do </a:t>
            </a:r>
            <a:r>
              <a:rPr lang="en-US" sz="1800" dirty="0">
                <a:latin typeface="+mj-lt"/>
              </a:rPr>
              <a:t>not sample RTT when retransmitting</a:t>
            </a:r>
          </a:p>
          <a:p>
            <a:r>
              <a:rPr lang="en-US" sz="1800" dirty="0">
                <a:latin typeface="+mj-lt"/>
              </a:rPr>
              <a:t>Double timeout after each retransmission</a:t>
            </a:r>
          </a:p>
        </p:txBody>
      </p:sp>
      <p:pic>
        <p:nvPicPr>
          <p:cNvPr id="20483" name="Picture 3"/>
          <p:cNvPicPr>
            <a:picLocks noChangeArrowheads="1"/>
          </p:cNvPicPr>
          <p:nvPr/>
        </p:nvPicPr>
        <p:blipFill>
          <a:blip r:embed="rId2"/>
          <a:srcRect/>
          <a:stretch>
            <a:fillRect/>
          </a:stretch>
        </p:blipFill>
        <p:spPr bwMode="auto">
          <a:xfrm>
            <a:off x="1228725" y="1711325"/>
            <a:ext cx="6686550" cy="3013075"/>
          </a:xfrm>
          <a:prstGeom prst="rect">
            <a:avLst/>
          </a:prstGeom>
          <a:noFill/>
          <a:ln w="12700">
            <a:noFill/>
            <a:miter lim="800000"/>
            <a:headEnd/>
            <a:tailEnd/>
          </a:ln>
          <a:effectLst/>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533400"/>
          </a:xfrm>
        </p:spPr>
        <p:txBody>
          <a:bodyPr/>
          <a:lstStyle/>
          <a:p>
            <a:r>
              <a:rPr lang="en-US" sz="2800" dirty="0" smtClean="0"/>
              <a:t>Jacobson/</a:t>
            </a:r>
            <a:r>
              <a:rPr lang="en-US" sz="2800" dirty="0" err="1" smtClean="0"/>
              <a:t>Karels</a:t>
            </a:r>
            <a:r>
              <a:rPr lang="en-US" sz="2800" dirty="0" smtClean="0"/>
              <a:t> a</a:t>
            </a:r>
            <a:r>
              <a:rPr lang="en-US" sz="2800" dirty="0" smtClean="0"/>
              <a:t>lgorithm</a:t>
            </a:r>
            <a:endParaRPr lang="en-US" sz="2800" dirty="0"/>
          </a:p>
        </p:txBody>
      </p:sp>
      <p:sp>
        <p:nvSpPr>
          <p:cNvPr id="21506" name="Rectangle 2"/>
          <p:cNvSpPr>
            <a:spLocks noGrp="1" noChangeArrowheads="1"/>
          </p:cNvSpPr>
          <p:nvPr>
            <p:ph idx="1"/>
          </p:nvPr>
        </p:nvSpPr>
        <p:spPr>
          <a:noFill/>
          <a:ln/>
        </p:spPr>
        <p:txBody>
          <a:bodyPr/>
          <a:lstStyle/>
          <a:p>
            <a:pPr>
              <a:lnSpc>
                <a:spcPct val="95000"/>
              </a:lnSpc>
            </a:pPr>
            <a:r>
              <a:rPr lang="en-US" sz="1800" dirty="0" smtClean="0">
                <a:latin typeface="+mj-lt"/>
              </a:rPr>
              <a:t>New </a:t>
            </a:r>
            <a:r>
              <a:rPr lang="en-US" sz="1800" dirty="0">
                <a:latin typeface="+mj-lt"/>
              </a:rPr>
              <a:t>calculation for average RTT</a:t>
            </a:r>
          </a:p>
          <a:p>
            <a:pPr lvl="1">
              <a:lnSpc>
                <a:spcPct val="65000"/>
              </a:lnSpc>
              <a:buFontTx/>
              <a:buNone/>
            </a:pPr>
            <a:r>
              <a:rPr lang="en-US" sz="1800" b="1" dirty="0">
                <a:latin typeface="+mj-lt"/>
              </a:rPr>
              <a:t>Diff = </a:t>
            </a:r>
            <a:r>
              <a:rPr lang="en-US" sz="1800" b="1" dirty="0" err="1">
                <a:latin typeface="+mj-lt"/>
              </a:rPr>
              <a:t>SampleRTT</a:t>
            </a:r>
            <a:r>
              <a:rPr lang="en-US" sz="1800" b="1" dirty="0">
                <a:latin typeface="+mj-lt"/>
              </a:rPr>
              <a:t> - </a:t>
            </a:r>
            <a:r>
              <a:rPr lang="en-US" sz="1800" b="1" dirty="0" err="1">
                <a:latin typeface="+mj-lt"/>
              </a:rPr>
              <a:t>EstimatedRTT</a:t>
            </a:r>
            <a:r>
              <a:rPr lang="en-US" sz="1800" b="1" dirty="0">
                <a:latin typeface="+mj-lt"/>
              </a:rPr>
              <a:t> </a:t>
            </a:r>
          </a:p>
          <a:p>
            <a:pPr lvl="1">
              <a:lnSpc>
                <a:spcPct val="65000"/>
              </a:lnSpc>
              <a:buFontTx/>
              <a:buNone/>
            </a:pPr>
            <a:r>
              <a:rPr lang="en-US" sz="1800" b="1" dirty="0" err="1">
                <a:latin typeface="+mj-lt"/>
              </a:rPr>
              <a:t>EstimatedRTT</a:t>
            </a:r>
            <a:r>
              <a:rPr lang="en-US" sz="1800" b="1" dirty="0">
                <a:latin typeface="+mj-lt"/>
              </a:rPr>
              <a:t> = </a:t>
            </a:r>
            <a:r>
              <a:rPr lang="en-US" sz="1800" b="1" dirty="0" err="1">
                <a:latin typeface="+mj-lt"/>
              </a:rPr>
              <a:t>EstimatedRTT</a:t>
            </a:r>
            <a:r>
              <a:rPr lang="en-US" sz="1800" b="1" dirty="0">
                <a:latin typeface="+mj-lt"/>
              </a:rPr>
              <a:t> + (</a:t>
            </a:r>
            <a:r>
              <a:rPr lang="en-US" sz="1800" dirty="0">
                <a:latin typeface="+mj-lt"/>
              </a:rPr>
              <a:t>d</a:t>
            </a:r>
            <a:r>
              <a:rPr lang="en-US" sz="1800" b="1" dirty="0">
                <a:latin typeface="+mj-lt"/>
              </a:rPr>
              <a:t> </a:t>
            </a:r>
            <a:r>
              <a:rPr lang="en-US" sz="1800" dirty="0">
                <a:latin typeface="+mj-lt"/>
              </a:rPr>
              <a:t>x</a:t>
            </a:r>
            <a:r>
              <a:rPr lang="en-US" sz="1800" b="1" dirty="0">
                <a:latin typeface="+mj-lt"/>
              </a:rPr>
              <a:t> </a:t>
            </a:r>
            <a:r>
              <a:rPr lang="en-US" sz="1800" b="1" dirty="0" smtClean="0">
                <a:latin typeface="+mj-lt"/>
              </a:rPr>
              <a:t>)</a:t>
            </a:r>
            <a:endParaRPr lang="en-US" sz="1800" b="1" dirty="0">
              <a:latin typeface="+mj-lt"/>
            </a:endParaRPr>
          </a:p>
          <a:p>
            <a:pPr lvl="1">
              <a:lnSpc>
                <a:spcPct val="65000"/>
              </a:lnSpc>
              <a:buFontTx/>
              <a:buNone/>
            </a:pPr>
            <a:r>
              <a:rPr lang="en-US" sz="1800" b="1" dirty="0">
                <a:latin typeface="+mj-lt"/>
              </a:rPr>
              <a:t>Deviation = Deviation + </a:t>
            </a:r>
            <a:r>
              <a:rPr lang="en-US" sz="1800" dirty="0">
                <a:latin typeface="+mj-lt"/>
              </a:rPr>
              <a:t>d</a:t>
            </a:r>
            <a:r>
              <a:rPr lang="en-US" sz="1800" b="1" dirty="0">
                <a:latin typeface="+mj-lt"/>
              </a:rPr>
              <a:t>(|Diff|- Deviation)</a:t>
            </a:r>
            <a:endParaRPr lang="en-US" sz="1800" dirty="0">
              <a:latin typeface="+mj-lt"/>
            </a:endParaRPr>
          </a:p>
          <a:p>
            <a:pPr lvl="1">
              <a:lnSpc>
                <a:spcPct val="95000"/>
              </a:lnSpc>
            </a:pPr>
            <a:r>
              <a:rPr lang="en-US" sz="1800" dirty="0">
                <a:latin typeface="+mj-lt"/>
              </a:rPr>
              <a:t>where d is a fraction between 0 and 1</a:t>
            </a:r>
          </a:p>
          <a:p>
            <a:pPr>
              <a:lnSpc>
                <a:spcPct val="95000"/>
              </a:lnSpc>
            </a:pPr>
            <a:r>
              <a:rPr lang="en-US" sz="1800" dirty="0">
                <a:latin typeface="+mj-lt"/>
              </a:rPr>
              <a:t>Consider variance when setting timeout value</a:t>
            </a:r>
          </a:p>
          <a:p>
            <a:pPr lvl="1">
              <a:lnSpc>
                <a:spcPct val="95000"/>
              </a:lnSpc>
            </a:pPr>
            <a:r>
              <a:rPr lang="en-US" sz="1800" dirty="0" err="1">
                <a:latin typeface="+mj-lt"/>
              </a:rPr>
              <a:t>TimeOut</a:t>
            </a:r>
            <a:r>
              <a:rPr lang="en-US" sz="1800" dirty="0">
                <a:latin typeface="+mj-lt"/>
              </a:rPr>
              <a:t> = m x </a:t>
            </a:r>
            <a:r>
              <a:rPr lang="en-US" sz="1800" dirty="0" err="1">
                <a:latin typeface="+mj-lt"/>
              </a:rPr>
              <a:t>EstimatedRTT</a:t>
            </a:r>
            <a:r>
              <a:rPr lang="en-US" sz="1800" dirty="0">
                <a:latin typeface="+mj-lt"/>
              </a:rPr>
              <a:t> + f x Deviation</a:t>
            </a:r>
          </a:p>
          <a:p>
            <a:pPr lvl="1">
              <a:lnSpc>
                <a:spcPct val="95000"/>
              </a:lnSpc>
            </a:pPr>
            <a:r>
              <a:rPr lang="en-US" sz="1800" dirty="0">
                <a:latin typeface="+mj-lt"/>
              </a:rPr>
              <a:t>where m = 1 and f = 4</a:t>
            </a:r>
          </a:p>
          <a:p>
            <a:pPr>
              <a:lnSpc>
                <a:spcPct val="95000"/>
              </a:lnSpc>
            </a:pPr>
            <a:r>
              <a:rPr lang="en-US" sz="1800" dirty="0">
                <a:latin typeface="+mj-lt"/>
              </a:rPr>
              <a:t>Notes</a:t>
            </a:r>
          </a:p>
          <a:p>
            <a:pPr lvl="1">
              <a:lnSpc>
                <a:spcPct val="95000"/>
              </a:lnSpc>
            </a:pPr>
            <a:r>
              <a:rPr lang="en-US" sz="1800" dirty="0">
                <a:latin typeface="+mj-lt"/>
              </a:rPr>
              <a:t>algorithm only as good as granularity of clock (500ms on Unix)</a:t>
            </a:r>
          </a:p>
          <a:p>
            <a:pPr lvl="1">
              <a:lnSpc>
                <a:spcPct val="95000"/>
              </a:lnSpc>
            </a:pPr>
            <a:r>
              <a:rPr lang="en-US" sz="1800" dirty="0">
                <a:latin typeface="+mj-lt"/>
              </a:rPr>
              <a:t>accurate timeout mechanism important to congestion control (later) </a:t>
            </a:r>
            <a:endParaRPr lang="en-US" sz="1800" dirty="0" smtClean="0">
              <a:latin typeface="+mj-lt"/>
            </a:endParaRPr>
          </a:p>
          <a:p>
            <a:pPr lvl="1">
              <a:lnSpc>
                <a:spcPct val="95000"/>
              </a:lnSpc>
              <a:buNone/>
            </a:pPr>
            <a:endParaRPr lang="en-US" sz="1800" dirty="0">
              <a:latin typeface="+mj-lt"/>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38150" y="438150"/>
            <a:ext cx="8705850" cy="609600"/>
          </a:xfrm>
          <a:noFill/>
          <a:ln/>
        </p:spPr>
        <p:txBody>
          <a:bodyPr/>
          <a:lstStyle/>
          <a:p>
            <a:r>
              <a:rPr lang="en-US" sz="2400" u="none" dirty="0"/>
              <a:t>Congestion </a:t>
            </a:r>
            <a:r>
              <a:rPr lang="en-US" sz="2400" u="none" dirty="0" smtClean="0"/>
              <a:t>control </a:t>
            </a:r>
            <a:r>
              <a:rPr lang="en-US" sz="2400" dirty="0" smtClean="0"/>
              <a:t>and</a:t>
            </a:r>
            <a:r>
              <a:rPr lang="en-US" sz="2400" u="none" dirty="0" smtClean="0"/>
              <a:t> </a:t>
            </a:r>
            <a:r>
              <a:rPr lang="en-US" sz="2400" dirty="0" smtClean="0"/>
              <a:t>r</a:t>
            </a:r>
            <a:r>
              <a:rPr lang="en-US" sz="2400" u="none" dirty="0" smtClean="0"/>
              <a:t>esource allocation</a:t>
            </a:r>
            <a:endParaRPr lang="en-US" sz="2400" u="none" dirty="0"/>
          </a:p>
        </p:txBody>
      </p:sp>
      <p:sp>
        <p:nvSpPr>
          <p:cNvPr id="4099" name="Rectangle 3"/>
          <p:cNvSpPr>
            <a:spLocks noGrp="1" noChangeArrowheads="1"/>
          </p:cNvSpPr>
          <p:nvPr>
            <p:ph type="body" idx="1"/>
          </p:nvPr>
        </p:nvSpPr>
        <p:spPr>
          <a:xfrm>
            <a:off x="409574" y="1171574"/>
            <a:ext cx="8039101" cy="4781551"/>
          </a:xfrm>
          <a:noFill/>
          <a:ln/>
        </p:spPr>
        <p:txBody>
          <a:bodyPr/>
          <a:lstStyle/>
          <a:p>
            <a:r>
              <a:rPr lang="en-US" sz="1800" dirty="0"/>
              <a:t>Network resources: link bandwidth and router buffer space.</a:t>
            </a:r>
          </a:p>
          <a:p>
            <a:r>
              <a:rPr lang="en-US" sz="1800" dirty="0"/>
              <a:t>Global optimization problem - hence very hard.</a:t>
            </a:r>
          </a:p>
          <a:p>
            <a:r>
              <a:rPr lang="en-US" sz="1800" dirty="0"/>
              <a:t>Flow control versus congestion control (should be fair).</a:t>
            </a:r>
          </a:p>
          <a:p>
            <a:r>
              <a:rPr lang="en-US" sz="1800" dirty="0"/>
              <a:t>Network model:</a:t>
            </a:r>
          </a:p>
          <a:p>
            <a:pPr lvl="1"/>
            <a:r>
              <a:rPr lang="en-US" sz="1800" dirty="0"/>
              <a:t>a) Packet switched network. Congestion is often unavoidable.</a:t>
            </a:r>
          </a:p>
        </p:txBody>
      </p:sp>
      <p:pic>
        <p:nvPicPr>
          <p:cNvPr id="4100" name="Picture 4"/>
          <p:cNvPicPr>
            <a:picLocks noChangeArrowheads="1"/>
          </p:cNvPicPr>
          <p:nvPr/>
        </p:nvPicPr>
        <p:blipFill>
          <a:blip r:embed="rId3"/>
          <a:srcRect/>
          <a:stretch>
            <a:fillRect/>
          </a:stretch>
        </p:blipFill>
        <p:spPr bwMode="auto">
          <a:xfrm>
            <a:off x="1219200" y="3352800"/>
            <a:ext cx="5880100" cy="2451100"/>
          </a:xfrm>
          <a:prstGeom prst="rect">
            <a:avLst/>
          </a:prstGeom>
          <a:noFill/>
          <a:ln w="12700">
            <a:noFill/>
            <a:miter lim="800000"/>
            <a:headEnd/>
            <a:tailEnd/>
          </a:ln>
          <a:effectLst/>
        </p:spPr>
      </p:pic>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23825" y="304800"/>
            <a:ext cx="9144000" cy="685800"/>
          </a:xfrm>
          <a:noFill/>
          <a:ln/>
        </p:spPr>
        <p:txBody>
          <a:bodyPr/>
          <a:lstStyle/>
          <a:p>
            <a:r>
              <a:rPr lang="en-US" sz="2800" u="none" dirty="0"/>
              <a:t>Congestion </a:t>
            </a:r>
            <a:r>
              <a:rPr lang="en-US" sz="2800" u="none" dirty="0" smtClean="0"/>
              <a:t>control and resource </a:t>
            </a:r>
            <a:r>
              <a:rPr lang="en-US" sz="2800" dirty="0"/>
              <a:t>a</a:t>
            </a:r>
            <a:r>
              <a:rPr lang="en-US" sz="2800" u="none" dirty="0" smtClean="0"/>
              <a:t>llocation</a:t>
            </a:r>
            <a:endParaRPr lang="en-US" sz="2800" u="none" dirty="0"/>
          </a:p>
        </p:txBody>
      </p:sp>
      <p:sp>
        <p:nvSpPr>
          <p:cNvPr id="6147" name="Rectangle 3"/>
          <p:cNvSpPr>
            <a:spLocks noGrp="1" noChangeArrowheads="1"/>
          </p:cNvSpPr>
          <p:nvPr>
            <p:ph type="body" idx="1"/>
          </p:nvPr>
        </p:nvSpPr>
        <p:spPr>
          <a:xfrm>
            <a:off x="0" y="962024"/>
            <a:ext cx="9144000" cy="5895975"/>
          </a:xfrm>
          <a:noFill/>
          <a:ln/>
        </p:spPr>
        <p:txBody>
          <a:bodyPr/>
          <a:lstStyle/>
          <a:p>
            <a:pPr lvl="1"/>
            <a:r>
              <a:rPr lang="en-US" sz="1800" dirty="0"/>
              <a:t>b) Connectionless Flows.</a:t>
            </a:r>
          </a:p>
          <a:p>
            <a:pPr lvl="1">
              <a:buFontTx/>
              <a:buNone/>
            </a:pPr>
            <a:r>
              <a:rPr lang="en-US" sz="1800" dirty="0"/>
              <a:t>    Datagram (no state) | Virtual Circuit  (hard state) |Flows (soft state)</a:t>
            </a:r>
          </a:p>
          <a:p>
            <a:pPr lvl="1">
              <a:buFontTx/>
              <a:buNone/>
            </a:pPr>
            <a:r>
              <a:rPr lang="en-US" sz="1800" dirty="0"/>
              <a:t>    Flow </a:t>
            </a:r>
            <a:r>
              <a:rPr lang="en-US" sz="1800" dirty="0">
                <a:latin typeface="Wingdings" pitchFamily="2" charset="2"/>
              </a:rPr>
              <a:t>à</a:t>
            </a:r>
            <a:r>
              <a:rPr lang="en-US" sz="1800" dirty="0"/>
              <a:t> a sequence of packets between a source/destination pair following the same route through the network. Established explicitly or implicitly.</a:t>
            </a:r>
          </a:p>
          <a:p>
            <a:pPr lvl="1">
              <a:buFontTx/>
              <a:buNone/>
            </a:pPr>
            <a:r>
              <a:rPr lang="en-US" sz="1800" dirty="0"/>
              <a:t>    Soft state </a:t>
            </a:r>
            <a:r>
              <a:rPr lang="en-US" sz="1800" dirty="0">
                <a:latin typeface="Wingdings" pitchFamily="2" charset="2"/>
              </a:rPr>
              <a:t>à</a:t>
            </a:r>
            <a:r>
              <a:rPr lang="en-US" sz="1800" dirty="0"/>
              <a:t> cannot explicitly be created and removed by signaling</a:t>
            </a:r>
          </a:p>
          <a:p>
            <a:pPr>
              <a:buFontTx/>
              <a:buNone/>
            </a:pPr>
            <a:endParaRPr lang="en-US" sz="1800" dirty="0"/>
          </a:p>
        </p:txBody>
      </p:sp>
      <p:pic>
        <p:nvPicPr>
          <p:cNvPr id="6148" name="Picture 4"/>
          <p:cNvPicPr>
            <a:picLocks noChangeArrowheads="1"/>
          </p:cNvPicPr>
          <p:nvPr/>
        </p:nvPicPr>
        <p:blipFill>
          <a:blip r:embed="rId3"/>
          <a:srcRect/>
          <a:stretch>
            <a:fillRect/>
          </a:stretch>
        </p:blipFill>
        <p:spPr bwMode="auto">
          <a:xfrm>
            <a:off x="2209800" y="3276600"/>
            <a:ext cx="4670425" cy="3000375"/>
          </a:xfrm>
          <a:prstGeom prst="rect">
            <a:avLst/>
          </a:prstGeom>
          <a:noFill/>
          <a:ln w="12700">
            <a:noFill/>
            <a:miter lim="800000"/>
            <a:headEnd/>
            <a:tailEnd/>
          </a:ln>
          <a:effectLst/>
        </p:spPr>
      </p:pic>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466725"/>
            <a:ext cx="9144000" cy="466725"/>
          </a:xfrm>
          <a:noFill/>
          <a:ln/>
        </p:spPr>
        <p:txBody>
          <a:bodyPr/>
          <a:lstStyle/>
          <a:p>
            <a:r>
              <a:rPr lang="en-US" sz="2800" u="none" dirty="0"/>
              <a:t>Congestion </a:t>
            </a:r>
            <a:r>
              <a:rPr lang="en-US" sz="2800" u="none" dirty="0" smtClean="0"/>
              <a:t>control and resource </a:t>
            </a:r>
            <a:r>
              <a:rPr lang="en-US" sz="2800" dirty="0"/>
              <a:t>a</a:t>
            </a:r>
            <a:r>
              <a:rPr lang="en-US" sz="2800" u="none" dirty="0" smtClean="0"/>
              <a:t>llocation</a:t>
            </a:r>
            <a:endParaRPr lang="en-US" sz="2800" u="none" dirty="0"/>
          </a:p>
        </p:txBody>
      </p:sp>
      <p:sp>
        <p:nvSpPr>
          <p:cNvPr id="8195" name="Rectangle 3"/>
          <p:cNvSpPr>
            <a:spLocks noGrp="1" noChangeArrowheads="1"/>
          </p:cNvSpPr>
          <p:nvPr>
            <p:ph type="body" idx="1"/>
          </p:nvPr>
        </p:nvSpPr>
        <p:spPr>
          <a:xfrm>
            <a:off x="0" y="1409700"/>
            <a:ext cx="9144000" cy="3352800"/>
          </a:xfrm>
          <a:noFill/>
          <a:ln/>
        </p:spPr>
        <p:txBody>
          <a:bodyPr/>
          <a:lstStyle/>
          <a:p>
            <a:pPr lvl="1"/>
            <a:r>
              <a:rPr lang="en-US" dirty="0"/>
              <a:t>c) Underlying service model</a:t>
            </a:r>
          </a:p>
          <a:p>
            <a:pPr lvl="2"/>
            <a:r>
              <a:rPr lang="en-US" dirty="0"/>
              <a:t>best-effort (assume for now)</a:t>
            </a:r>
          </a:p>
          <a:p>
            <a:pPr lvl="2"/>
            <a:r>
              <a:rPr lang="en-US" dirty="0"/>
              <a:t>multiple </a:t>
            </a:r>
            <a:r>
              <a:rPr lang="en-US" i="1" dirty="0"/>
              <a:t>qualities of service </a:t>
            </a:r>
            <a:r>
              <a:rPr lang="en-US" dirty="0"/>
              <a:t>(later)</a:t>
            </a:r>
          </a:p>
          <a:p>
            <a:r>
              <a:rPr lang="en-US" sz="2400" dirty="0"/>
              <a:t>Taxonomy of resource allocation mechanisms:</a:t>
            </a:r>
          </a:p>
          <a:p>
            <a:pPr lvl="1"/>
            <a:r>
              <a:rPr lang="en-US" dirty="0"/>
              <a:t>(1) Router Centric/Host Centric</a:t>
            </a:r>
          </a:p>
          <a:p>
            <a:pPr lvl="1"/>
            <a:r>
              <a:rPr lang="en-US" dirty="0"/>
              <a:t>(2) Reservation Based / Feedback Based</a:t>
            </a:r>
          </a:p>
          <a:p>
            <a:pPr lvl="1"/>
            <a:r>
              <a:rPr lang="en-US" dirty="0"/>
              <a:t>(3) Window based / Rate Based</a:t>
            </a:r>
          </a:p>
          <a:p>
            <a:pPr lvl="1"/>
            <a:endParaRPr lang="en-US" dirty="0"/>
          </a:p>
          <a:p>
            <a:pPr>
              <a:buFontTx/>
              <a:buChar char="–"/>
            </a:pPr>
            <a:endParaRPr lang="en-US" sz="2400" dirty="0"/>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0" y="723900"/>
            <a:ext cx="9144000" cy="6134100"/>
          </a:xfrm>
          <a:noFill/>
          <a:ln/>
        </p:spPr>
        <p:txBody>
          <a:bodyPr/>
          <a:lstStyle/>
          <a:p>
            <a:r>
              <a:rPr lang="en-US" dirty="0"/>
              <a:t>Evaluation</a:t>
            </a:r>
          </a:p>
          <a:p>
            <a:pPr lvl="1"/>
            <a:r>
              <a:rPr lang="en-US" dirty="0"/>
              <a:t>fairness</a:t>
            </a:r>
          </a:p>
          <a:p>
            <a:pPr lvl="1"/>
            <a:r>
              <a:rPr lang="en-US" dirty="0"/>
              <a:t>power (ratio of throughput to delay)</a:t>
            </a:r>
          </a:p>
          <a:p>
            <a:endParaRPr lang="en-US" dirty="0"/>
          </a:p>
          <a:p>
            <a:endParaRPr lang="en-US" dirty="0"/>
          </a:p>
          <a:p>
            <a:endParaRPr lang="en-US" dirty="0"/>
          </a:p>
          <a:p>
            <a:endParaRPr lang="en-US" dirty="0"/>
          </a:p>
          <a:p>
            <a:endParaRPr lang="en-US" dirty="0"/>
          </a:p>
          <a:p>
            <a:endParaRPr lang="en-US" dirty="0"/>
          </a:p>
          <a:p>
            <a:r>
              <a:rPr lang="en-US" dirty="0"/>
              <a:t>Fairness criteria</a:t>
            </a:r>
          </a:p>
        </p:txBody>
      </p:sp>
      <p:pic>
        <p:nvPicPr>
          <p:cNvPr id="10243" name="Picture 3"/>
          <p:cNvPicPr>
            <a:picLocks noChangeArrowheads="1"/>
          </p:cNvPicPr>
          <p:nvPr/>
        </p:nvPicPr>
        <p:blipFill>
          <a:blip r:embed="rId3"/>
          <a:srcRect/>
          <a:stretch>
            <a:fillRect/>
          </a:stretch>
        </p:blipFill>
        <p:spPr bwMode="auto">
          <a:xfrm>
            <a:off x="990600" y="1828800"/>
            <a:ext cx="2657475" cy="2003425"/>
          </a:xfrm>
          <a:prstGeom prst="rect">
            <a:avLst/>
          </a:prstGeom>
          <a:noFill/>
          <a:ln w="12700">
            <a:noFill/>
            <a:miter lim="800000"/>
            <a:headEnd/>
            <a:tailEnd/>
          </a:ln>
          <a:effectLst/>
        </p:spPr>
      </p:pic>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590550"/>
            <a:ext cx="9144000" cy="457200"/>
          </a:xfrm>
        </p:spPr>
        <p:txBody>
          <a:bodyPr/>
          <a:lstStyle/>
          <a:p>
            <a:r>
              <a:rPr lang="en-US" sz="2800" dirty="0">
                <a:latin typeface="+mj-lt"/>
              </a:rPr>
              <a:t>Requirements of application level-processes</a:t>
            </a:r>
            <a:r>
              <a:rPr lang="en-US" sz="3600" dirty="0">
                <a:latin typeface="+mj-lt"/>
              </a:rPr>
              <a:t>.</a:t>
            </a:r>
          </a:p>
        </p:txBody>
      </p:sp>
      <p:sp>
        <p:nvSpPr>
          <p:cNvPr id="51203" name="Rectangle 3"/>
          <p:cNvSpPr>
            <a:spLocks noGrp="1" noChangeArrowheads="1"/>
          </p:cNvSpPr>
          <p:nvPr>
            <p:ph type="body" idx="1"/>
          </p:nvPr>
        </p:nvSpPr>
        <p:spPr>
          <a:xfrm>
            <a:off x="0" y="1257300"/>
            <a:ext cx="8915400" cy="3590925"/>
          </a:xfrm>
        </p:spPr>
        <p:txBody>
          <a:bodyPr/>
          <a:lstStyle/>
          <a:p>
            <a:r>
              <a:rPr lang="en-US" sz="2000" dirty="0" smtClean="0">
                <a:latin typeface="+mj-lt"/>
              </a:rPr>
              <a:t>The transport protocols are expected to:</a:t>
            </a:r>
          </a:p>
          <a:p>
            <a:pPr lvl="1"/>
            <a:r>
              <a:rPr lang="en-US" sz="1800" dirty="0" smtClean="0">
                <a:latin typeface="+mj-lt"/>
              </a:rPr>
              <a:t>Guarantee </a:t>
            </a:r>
            <a:r>
              <a:rPr lang="en-US" sz="1800" dirty="0">
                <a:latin typeface="+mj-lt"/>
              </a:rPr>
              <a:t>message delivery</a:t>
            </a:r>
          </a:p>
          <a:p>
            <a:pPr lvl="1"/>
            <a:r>
              <a:rPr lang="en-US" sz="1800" dirty="0">
                <a:latin typeface="+mj-lt"/>
              </a:rPr>
              <a:t>Deliver messages in the same order they are sent</a:t>
            </a:r>
          </a:p>
          <a:p>
            <a:pPr lvl="1"/>
            <a:r>
              <a:rPr lang="en-US" sz="1800" dirty="0">
                <a:latin typeface="+mj-lt"/>
              </a:rPr>
              <a:t>Deliver at most one copy of each message</a:t>
            </a:r>
          </a:p>
          <a:p>
            <a:pPr lvl="1"/>
            <a:r>
              <a:rPr lang="en-US" sz="1800" dirty="0">
                <a:latin typeface="+mj-lt"/>
              </a:rPr>
              <a:t>Support arbitrarily large messages</a:t>
            </a:r>
          </a:p>
          <a:p>
            <a:pPr lvl="1"/>
            <a:r>
              <a:rPr lang="en-US" sz="1800" dirty="0">
                <a:latin typeface="+mj-lt"/>
              </a:rPr>
              <a:t>Support synchronization between sender and </a:t>
            </a:r>
            <a:r>
              <a:rPr lang="en-US" sz="1800" dirty="0" smtClean="0">
                <a:latin typeface="+mj-lt"/>
              </a:rPr>
              <a:t>receiver</a:t>
            </a:r>
            <a:endParaRPr lang="en-US" sz="1800" dirty="0">
              <a:latin typeface="+mj-lt"/>
            </a:endParaRPr>
          </a:p>
          <a:p>
            <a:pPr lvl="1"/>
            <a:r>
              <a:rPr lang="en-US" sz="1800" dirty="0">
                <a:latin typeface="+mj-lt"/>
              </a:rPr>
              <a:t>Allow the receiver to apply flow control to the sender</a:t>
            </a:r>
          </a:p>
          <a:p>
            <a:pPr lvl="1"/>
            <a:r>
              <a:rPr lang="en-US" sz="1800" dirty="0">
                <a:latin typeface="+mj-lt"/>
              </a:rPr>
              <a:t>Support multiple application processes on each host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0" y="228600"/>
            <a:ext cx="9144000" cy="6629400"/>
          </a:xfrm>
          <a:noFill/>
          <a:ln/>
        </p:spPr>
        <p:txBody>
          <a:bodyPr/>
          <a:lstStyle/>
          <a:p>
            <a:pPr>
              <a:buFontTx/>
              <a:buNone/>
            </a:pPr>
            <a:r>
              <a:rPr lang="en-US" sz="4000" dirty="0"/>
              <a:t>                 </a:t>
            </a:r>
            <a:r>
              <a:rPr lang="en-US" sz="2800" dirty="0"/>
              <a:t>Queuing </a:t>
            </a:r>
            <a:r>
              <a:rPr lang="en-US" sz="2800" dirty="0" smtClean="0"/>
              <a:t>disciplines</a:t>
            </a:r>
            <a:endParaRPr lang="en-US" sz="2800" dirty="0"/>
          </a:p>
          <a:p>
            <a:r>
              <a:rPr lang="en-US" sz="2000" dirty="0"/>
              <a:t>First-In-First-Out (FIFO) with tail drop</a:t>
            </a:r>
          </a:p>
          <a:p>
            <a:pPr lvl="1"/>
            <a:r>
              <a:rPr lang="en-US" dirty="0"/>
              <a:t>does not discriminate between traffic sources</a:t>
            </a:r>
          </a:p>
          <a:p>
            <a:r>
              <a:rPr lang="en-US" sz="2000" dirty="0"/>
              <a:t>Priority Queuing</a:t>
            </a:r>
          </a:p>
          <a:p>
            <a:r>
              <a:rPr lang="en-US" sz="2000" dirty="0"/>
              <a:t>Fair Queuing (FQ)</a:t>
            </a:r>
          </a:p>
          <a:p>
            <a:pPr lvl="1"/>
            <a:r>
              <a:rPr lang="en-US" dirty="0"/>
              <a:t>explicitly segregates traffic based on flows, one queue per flow</a:t>
            </a:r>
          </a:p>
          <a:p>
            <a:pPr lvl="1"/>
            <a:r>
              <a:rPr lang="en-US" dirty="0"/>
              <a:t>ensures no flow captures more than its share of capacity</a:t>
            </a:r>
          </a:p>
          <a:p>
            <a:r>
              <a:rPr lang="en-US" sz="2000" dirty="0"/>
              <a:t>Weighted fair queuing (WFQ). How many bits to transmit each time the router servers a queue. </a:t>
            </a:r>
          </a:p>
        </p:txBody>
      </p:sp>
      <p:pic>
        <p:nvPicPr>
          <p:cNvPr id="12291" name="Picture 3"/>
          <p:cNvPicPr>
            <a:picLocks noChangeArrowheads="1"/>
          </p:cNvPicPr>
          <p:nvPr/>
        </p:nvPicPr>
        <p:blipFill>
          <a:blip r:embed="rId3"/>
          <a:srcRect/>
          <a:stretch>
            <a:fillRect/>
          </a:stretch>
        </p:blipFill>
        <p:spPr bwMode="auto">
          <a:xfrm>
            <a:off x="3038475" y="3790950"/>
            <a:ext cx="3041650" cy="2432050"/>
          </a:xfrm>
          <a:prstGeom prst="rect">
            <a:avLst/>
          </a:prstGeom>
          <a:noFill/>
          <a:ln w="12700">
            <a:noFill/>
            <a:miter lim="800000"/>
            <a:headEnd/>
            <a:tailEnd/>
          </a:ln>
          <a:effectLst/>
        </p:spPr>
      </p:pic>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685800" y="609600"/>
            <a:ext cx="7772400" cy="5715000"/>
          </a:xfrm>
          <a:noFill/>
          <a:ln/>
        </p:spPr>
        <p:txBody>
          <a:bodyPr/>
          <a:lstStyle/>
          <a:p>
            <a:r>
              <a:rPr lang="en-US" sz="1800" dirty="0"/>
              <a:t>Problem: packets not all the same length</a:t>
            </a:r>
          </a:p>
          <a:p>
            <a:pPr lvl="1"/>
            <a:r>
              <a:rPr lang="en-US" sz="1800" dirty="0"/>
              <a:t>really want bit-by-bit round robin</a:t>
            </a:r>
          </a:p>
          <a:p>
            <a:pPr lvl="1"/>
            <a:r>
              <a:rPr lang="en-US" sz="1800" dirty="0"/>
              <a:t>not feasible to interleave bits (schedule on packet basis)</a:t>
            </a:r>
          </a:p>
          <a:p>
            <a:pPr lvl="1"/>
            <a:r>
              <a:rPr lang="en-US" sz="1800" dirty="0"/>
              <a:t>simulate by determining when packet would finish</a:t>
            </a:r>
          </a:p>
          <a:p>
            <a:r>
              <a:rPr lang="en-US" sz="1800" dirty="0"/>
              <a:t>For a single flow</a:t>
            </a:r>
          </a:p>
          <a:p>
            <a:pPr lvl="1"/>
            <a:r>
              <a:rPr lang="en-US" sz="1800" dirty="0"/>
              <a:t>suppose clock ticks each time a bit is transmitted</a:t>
            </a:r>
          </a:p>
          <a:p>
            <a:pPr lvl="1"/>
            <a:r>
              <a:rPr lang="en-US" sz="1800" dirty="0"/>
              <a:t>let </a:t>
            </a:r>
            <a:r>
              <a:rPr lang="en-US" sz="1800" i="1" dirty="0"/>
              <a:t>P</a:t>
            </a:r>
            <a:r>
              <a:rPr lang="en-US" sz="1800" baseline="30000" dirty="0"/>
              <a:t>i</a:t>
            </a:r>
            <a:r>
              <a:rPr lang="en-US" sz="1800" dirty="0"/>
              <a:t> denote the length of packet </a:t>
            </a:r>
            <a:r>
              <a:rPr lang="en-US" sz="1800" i="1" dirty="0" err="1"/>
              <a:t>i</a:t>
            </a:r>
            <a:r>
              <a:rPr lang="en-US" sz="1800" dirty="0"/>
              <a:t> </a:t>
            </a:r>
          </a:p>
          <a:p>
            <a:pPr lvl="1"/>
            <a:r>
              <a:rPr lang="en-US" sz="1800" dirty="0"/>
              <a:t>let </a:t>
            </a:r>
            <a:r>
              <a:rPr lang="en-US" sz="1800" i="1" dirty="0"/>
              <a:t>S</a:t>
            </a:r>
            <a:r>
              <a:rPr lang="en-US" sz="1800" baseline="30000" dirty="0"/>
              <a:t>i </a:t>
            </a:r>
            <a:r>
              <a:rPr lang="en-US" sz="1800" dirty="0"/>
              <a:t>denote the time when start to transmit packet </a:t>
            </a:r>
            <a:r>
              <a:rPr lang="en-US" sz="1800" i="1" dirty="0" err="1"/>
              <a:t>i</a:t>
            </a:r>
            <a:endParaRPr lang="en-US" sz="1800" dirty="0"/>
          </a:p>
          <a:p>
            <a:pPr lvl="1"/>
            <a:r>
              <a:rPr lang="en-US" sz="1800" dirty="0"/>
              <a:t>let </a:t>
            </a:r>
            <a:r>
              <a:rPr lang="en-US" sz="1800" i="1" dirty="0" err="1"/>
              <a:t>F</a:t>
            </a:r>
            <a:r>
              <a:rPr lang="en-US" sz="1800" baseline="30000" dirty="0" err="1"/>
              <a:t>i</a:t>
            </a:r>
            <a:r>
              <a:rPr lang="en-US" sz="1800" baseline="30000" dirty="0"/>
              <a:t> </a:t>
            </a:r>
            <a:r>
              <a:rPr lang="en-US" sz="1800" dirty="0"/>
              <a:t>denote the time when finish transmitting packet </a:t>
            </a:r>
            <a:r>
              <a:rPr lang="en-US" sz="1800" i="1" dirty="0" err="1"/>
              <a:t>i</a:t>
            </a:r>
            <a:endParaRPr lang="en-US" sz="1800" dirty="0"/>
          </a:p>
          <a:p>
            <a:pPr lvl="1"/>
            <a:r>
              <a:rPr lang="en-US" sz="1800" i="1" dirty="0" err="1"/>
              <a:t>F</a:t>
            </a:r>
            <a:r>
              <a:rPr lang="en-US" sz="1800" baseline="30000" dirty="0" err="1"/>
              <a:t>i</a:t>
            </a:r>
            <a:r>
              <a:rPr lang="en-US" sz="1800" dirty="0"/>
              <a:t> </a:t>
            </a:r>
            <a:r>
              <a:rPr lang="en-US" sz="1800" i="1" dirty="0"/>
              <a:t>= S</a:t>
            </a:r>
            <a:r>
              <a:rPr lang="en-US" sz="1800" baseline="30000" dirty="0"/>
              <a:t>i</a:t>
            </a:r>
            <a:r>
              <a:rPr lang="en-US" sz="1800" i="1" dirty="0"/>
              <a:t> + P</a:t>
            </a:r>
            <a:r>
              <a:rPr lang="en-US" sz="1800" baseline="30000" dirty="0"/>
              <a:t>i</a:t>
            </a: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noFill/>
          <a:ln/>
        </p:spPr>
        <p:txBody>
          <a:bodyPr/>
          <a:lstStyle/>
          <a:p>
            <a:pPr lvl="1"/>
            <a:r>
              <a:rPr lang="en-US" dirty="0"/>
              <a:t>When does router start transmitting packet </a:t>
            </a:r>
            <a:r>
              <a:rPr lang="en-US" i="1" dirty="0" err="1"/>
              <a:t>i</a:t>
            </a:r>
            <a:r>
              <a:rPr lang="en-US" dirty="0"/>
              <a:t> </a:t>
            </a:r>
          </a:p>
          <a:p>
            <a:pPr lvl="2"/>
            <a:r>
              <a:rPr lang="en-US" dirty="0"/>
              <a:t>If before router finished packet </a:t>
            </a:r>
            <a:r>
              <a:rPr lang="en-US" i="1" dirty="0"/>
              <a:t>i-1</a:t>
            </a:r>
            <a:r>
              <a:rPr lang="en-US" dirty="0"/>
              <a:t> from this flow, then immediately after last bit of </a:t>
            </a:r>
            <a:r>
              <a:rPr lang="en-US" i="1" dirty="0" err="1"/>
              <a:t>i</a:t>
            </a:r>
            <a:r>
              <a:rPr lang="en-US" baseline="30000" dirty="0"/>
              <a:t>--1 </a:t>
            </a:r>
            <a:r>
              <a:rPr lang="en-US" dirty="0"/>
              <a:t>(</a:t>
            </a:r>
            <a:r>
              <a:rPr lang="en-US" sz="2400" i="1" dirty="0"/>
              <a:t>F</a:t>
            </a:r>
            <a:r>
              <a:rPr lang="en-US" sz="2400" baseline="30000" dirty="0"/>
              <a:t>i-1</a:t>
            </a:r>
            <a:r>
              <a:rPr lang="en-US" dirty="0"/>
              <a:t>)</a:t>
            </a:r>
          </a:p>
          <a:p>
            <a:pPr lvl="2"/>
            <a:r>
              <a:rPr lang="en-US" dirty="0"/>
              <a:t>If no current packets for this flow, then start transmitting when arrives (call this </a:t>
            </a:r>
            <a:r>
              <a:rPr lang="en-US" i="1" dirty="0"/>
              <a:t>A</a:t>
            </a:r>
            <a:r>
              <a:rPr lang="en-US" sz="1400" i="1" dirty="0"/>
              <a:t>i</a:t>
            </a:r>
            <a:r>
              <a:rPr lang="en-US" dirty="0"/>
              <a:t>)</a:t>
            </a:r>
          </a:p>
          <a:p>
            <a:pPr lvl="1"/>
            <a:r>
              <a:rPr lang="en-US" dirty="0"/>
              <a:t>Thus: </a:t>
            </a:r>
            <a:r>
              <a:rPr lang="en-US" i="1" dirty="0" err="1"/>
              <a:t>F</a:t>
            </a:r>
            <a:r>
              <a:rPr lang="en-US" sz="1600" baseline="30000" dirty="0" err="1"/>
              <a:t>i</a:t>
            </a:r>
            <a:r>
              <a:rPr lang="en-US" baseline="30000" dirty="0"/>
              <a:t> </a:t>
            </a:r>
            <a:r>
              <a:rPr lang="en-US" i="1" dirty="0"/>
              <a:t>= MAX(F</a:t>
            </a:r>
            <a:r>
              <a:rPr lang="en-US" baseline="30000" dirty="0"/>
              <a:t>i-1</a:t>
            </a:r>
            <a:r>
              <a:rPr lang="en-US" i="1" dirty="0"/>
              <a:t>, A</a:t>
            </a:r>
            <a:r>
              <a:rPr lang="en-US" baseline="30000" dirty="0"/>
              <a:t>i</a:t>
            </a:r>
            <a:r>
              <a:rPr lang="en-US" i="1" dirty="0"/>
              <a:t>) + P</a:t>
            </a:r>
            <a:r>
              <a:rPr lang="en-US" baseline="30000" dirty="0"/>
              <a:t>i</a:t>
            </a:r>
            <a:endParaRPr lang="en-US" dirty="0"/>
          </a:p>
          <a:p>
            <a:r>
              <a:rPr lang="en-US" dirty="0"/>
              <a:t>For multiple flows</a:t>
            </a:r>
          </a:p>
          <a:p>
            <a:pPr lvl="1"/>
            <a:r>
              <a:rPr lang="en-US" dirty="0"/>
              <a:t>calculate </a:t>
            </a:r>
            <a:r>
              <a:rPr lang="en-US" i="1" dirty="0" err="1"/>
              <a:t>F</a:t>
            </a:r>
            <a:r>
              <a:rPr lang="en-US" baseline="30000" dirty="0" err="1"/>
              <a:t>i</a:t>
            </a:r>
            <a:r>
              <a:rPr lang="en-US" baseline="30000" dirty="0"/>
              <a:t> </a:t>
            </a:r>
            <a:r>
              <a:rPr lang="en-US" dirty="0"/>
              <a:t>for each packet that arrives on each flow</a:t>
            </a:r>
          </a:p>
          <a:p>
            <a:pPr lvl="1"/>
            <a:r>
              <a:rPr lang="en-US" dirty="0"/>
              <a:t>treat all </a:t>
            </a:r>
            <a:r>
              <a:rPr lang="en-US" i="1" dirty="0" err="1"/>
              <a:t>F</a:t>
            </a:r>
            <a:r>
              <a:rPr lang="en-US" baseline="30000" dirty="0" err="1"/>
              <a:t>i</a:t>
            </a:r>
            <a:r>
              <a:rPr lang="en-US" dirty="0" err="1"/>
              <a:t>'s</a:t>
            </a:r>
            <a:r>
              <a:rPr lang="en-US" dirty="0"/>
              <a:t> as timestamps</a:t>
            </a:r>
          </a:p>
          <a:p>
            <a:pPr lvl="1"/>
            <a:r>
              <a:rPr lang="en-US" dirty="0"/>
              <a:t>next packet to transmit is one with lowest timestamp</a:t>
            </a:r>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noFill/>
          <a:ln/>
        </p:spPr>
        <p:txBody>
          <a:bodyPr/>
          <a:lstStyle/>
          <a:p>
            <a:r>
              <a:rPr lang="en-US" sz="2000" dirty="0"/>
              <a:t>Not perfect: can't preempt the packet currently being transmitted</a:t>
            </a:r>
          </a:p>
          <a:p>
            <a:r>
              <a:rPr lang="en-US" sz="2000" dirty="0"/>
              <a:t>Example</a:t>
            </a:r>
          </a:p>
        </p:txBody>
      </p:sp>
      <p:pic>
        <p:nvPicPr>
          <p:cNvPr id="18435" name="Picture 3"/>
          <p:cNvPicPr>
            <a:picLocks noChangeArrowheads="1"/>
          </p:cNvPicPr>
          <p:nvPr/>
        </p:nvPicPr>
        <p:blipFill>
          <a:blip r:embed="rId3"/>
          <a:srcRect/>
          <a:stretch>
            <a:fillRect/>
          </a:stretch>
        </p:blipFill>
        <p:spPr bwMode="auto">
          <a:xfrm>
            <a:off x="1333500" y="3124200"/>
            <a:ext cx="6489700" cy="1460500"/>
          </a:xfrm>
          <a:prstGeom prst="rect">
            <a:avLst/>
          </a:prstGeom>
          <a:noFill/>
          <a:ln w="12700">
            <a:noFill/>
            <a:miter lim="800000"/>
            <a:headEnd/>
            <a:tailEnd/>
          </a:ln>
          <a:effectLst/>
        </p:spPr>
      </p:pic>
    </p:spTree>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742950" y="571500"/>
            <a:ext cx="8401050" cy="457200"/>
          </a:xfrm>
        </p:spPr>
        <p:txBody>
          <a:bodyPr/>
          <a:lstStyle/>
          <a:p>
            <a:r>
              <a:rPr lang="en-US" sz="2800" u="none" dirty="0"/>
              <a:t>TCP </a:t>
            </a:r>
            <a:r>
              <a:rPr lang="en-US" sz="2800" u="none" dirty="0" smtClean="0"/>
              <a:t>congestion </a:t>
            </a:r>
            <a:r>
              <a:rPr lang="en-US" sz="2800" dirty="0"/>
              <a:t>c</a:t>
            </a:r>
            <a:r>
              <a:rPr lang="en-US" sz="2800" u="none" dirty="0" smtClean="0"/>
              <a:t>ontrol</a:t>
            </a:r>
            <a:endParaRPr lang="en-US" sz="2800" u="none" dirty="0"/>
          </a:p>
        </p:txBody>
      </p:sp>
      <p:sp>
        <p:nvSpPr>
          <p:cNvPr id="83971" name="Rectangle 3"/>
          <p:cNvSpPr>
            <a:spLocks noGrp="1" noChangeArrowheads="1"/>
          </p:cNvSpPr>
          <p:nvPr>
            <p:ph type="body" idx="1"/>
          </p:nvPr>
        </p:nvSpPr>
        <p:spPr>
          <a:xfrm>
            <a:off x="0" y="1466850"/>
            <a:ext cx="8915400" cy="5010150"/>
          </a:xfrm>
        </p:spPr>
        <p:txBody>
          <a:bodyPr/>
          <a:lstStyle/>
          <a:p>
            <a:r>
              <a:rPr lang="en-US" sz="2000" dirty="0"/>
              <a:t>In late 1980’s Van Jacobson proposed to augment TCP with a congestion control mechanism.</a:t>
            </a:r>
          </a:p>
          <a:p>
            <a:r>
              <a:rPr lang="en-US" sz="2000" dirty="0"/>
              <a:t>Each source attempts to estimate how much capacity is available in the network. The source uses: </a:t>
            </a:r>
          </a:p>
          <a:p>
            <a:pPr lvl="1"/>
            <a:r>
              <a:rPr lang="en-US" sz="1800" dirty="0"/>
              <a:t>(a)  the implicit feedback provided by the acknowledgments to determine when it is safe to insert a new packet into the network (</a:t>
            </a:r>
            <a:r>
              <a:rPr lang="en-US" sz="1800" u="sng" dirty="0"/>
              <a:t>self-clocking),</a:t>
            </a:r>
            <a:r>
              <a:rPr lang="en-US" sz="1800" dirty="0"/>
              <a:t> and </a:t>
            </a:r>
          </a:p>
          <a:p>
            <a:pPr lvl="1"/>
            <a:r>
              <a:rPr lang="en-US" sz="1800" dirty="0"/>
              <a:t>(b) timeouts to detect congestion.</a:t>
            </a:r>
          </a:p>
          <a:p>
            <a:r>
              <a:rPr lang="en-US" sz="2000" dirty="0"/>
              <a:t>Three inter-related mechanisms:</a:t>
            </a:r>
          </a:p>
          <a:p>
            <a:pPr lvl="1"/>
            <a:r>
              <a:rPr lang="en-US" sz="1800" dirty="0"/>
              <a:t>Additive Increase/Multiplicative Decrease </a:t>
            </a:r>
            <a:r>
              <a:rPr lang="en-US" sz="1800" dirty="0">
                <a:sym typeface="Wingdings" pitchFamily="2" charset="2"/>
              </a:rPr>
              <a:t> new state variable a window that combines flow control and congestion control.</a:t>
            </a:r>
          </a:p>
          <a:p>
            <a:pPr lvl="1"/>
            <a:r>
              <a:rPr lang="en-US" sz="1800" dirty="0">
                <a:sym typeface="Wingdings" pitchFamily="2" charset="2"/>
              </a:rPr>
              <a:t>Slow Start  mechanism to allow a connection to achieve its window fast.</a:t>
            </a:r>
          </a:p>
          <a:p>
            <a:pPr lvl="1"/>
            <a:r>
              <a:rPr lang="en-US" sz="1800" dirty="0">
                <a:sym typeface="Wingdings" pitchFamily="2" charset="2"/>
              </a:rPr>
              <a:t>Fast Retransmit  a heuristic to deal with timeouts.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23874" y="466725"/>
            <a:ext cx="8467725" cy="666750"/>
          </a:xfrm>
          <a:noFill/>
          <a:ln/>
        </p:spPr>
        <p:txBody>
          <a:bodyPr/>
          <a:lstStyle/>
          <a:p>
            <a:r>
              <a:rPr lang="en-US" sz="2800" dirty="0"/>
              <a:t>Additive Increase/Multiplicative Decrease</a:t>
            </a:r>
          </a:p>
        </p:txBody>
      </p:sp>
      <p:sp>
        <p:nvSpPr>
          <p:cNvPr id="24579" name="Rectangle 3"/>
          <p:cNvSpPr>
            <a:spLocks noGrp="1" noChangeArrowheads="1"/>
          </p:cNvSpPr>
          <p:nvPr>
            <p:ph type="body" idx="1"/>
          </p:nvPr>
        </p:nvSpPr>
        <p:spPr>
          <a:xfrm>
            <a:off x="0" y="1409700"/>
            <a:ext cx="9144000" cy="5448300"/>
          </a:xfrm>
          <a:noFill/>
          <a:ln/>
        </p:spPr>
        <p:txBody>
          <a:bodyPr/>
          <a:lstStyle/>
          <a:p>
            <a:pPr>
              <a:lnSpc>
                <a:spcPct val="90000"/>
              </a:lnSpc>
            </a:pPr>
            <a:r>
              <a:rPr lang="en-US" sz="2000" dirty="0"/>
              <a:t>Objective: adjust to changes in the available capacity</a:t>
            </a:r>
          </a:p>
          <a:p>
            <a:pPr>
              <a:lnSpc>
                <a:spcPct val="90000"/>
              </a:lnSpc>
            </a:pPr>
            <a:r>
              <a:rPr lang="en-US" sz="2000" dirty="0"/>
              <a:t>New state variable per connection that limits how much data source has in transit : </a:t>
            </a:r>
            <a:r>
              <a:rPr lang="en-US" sz="2000" b="1" dirty="0" err="1">
                <a:latin typeface="Courier New" pitchFamily="49" charset="0"/>
              </a:rPr>
              <a:t>CongestionWindow</a:t>
            </a:r>
            <a:endParaRPr lang="en-US" sz="2000" dirty="0"/>
          </a:p>
          <a:p>
            <a:pPr lvl="1">
              <a:lnSpc>
                <a:spcPct val="90000"/>
              </a:lnSpc>
              <a:buFontTx/>
              <a:buNone/>
            </a:pPr>
            <a:r>
              <a:rPr lang="en-US" b="1" dirty="0" err="1">
                <a:latin typeface="Courier New" pitchFamily="49" charset="0"/>
              </a:rPr>
              <a:t>MaxWin</a:t>
            </a:r>
            <a:r>
              <a:rPr lang="en-US" b="1" dirty="0">
                <a:latin typeface="Courier New" pitchFamily="49" charset="0"/>
              </a:rPr>
              <a:t> = MIN(</a:t>
            </a:r>
            <a:r>
              <a:rPr lang="en-US" b="1" dirty="0" err="1">
                <a:latin typeface="Courier New" pitchFamily="49" charset="0"/>
              </a:rPr>
              <a:t>CongestionWindow</a:t>
            </a:r>
            <a:r>
              <a:rPr lang="en-US" b="1" dirty="0">
                <a:latin typeface="Courier New" pitchFamily="49" charset="0"/>
              </a:rPr>
              <a:t>, </a:t>
            </a:r>
            <a:r>
              <a:rPr lang="en-US" b="1" dirty="0" err="1">
                <a:latin typeface="Courier New" pitchFamily="49" charset="0"/>
              </a:rPr>
              <a:t>AdvertisedWindow</a:t>
            </a:r>
            <a:r>
              <a:rPr lang="en-US" b="1" dirty="0">
                <a:latin typeface="Courier New" pitchFamily="49" charset="0"/>
              </a:rPr>
              <a:t>)</a:t>
            </a:r>
          </a:p>
          <a:p>
            <a:pPr lvl="1">
              <a:lnSpc>
                <a:spcPct val="90000"/>
              </a:lnSpc>
              <a:buFontTx/>
              <a:buNone/>
            </a:pPr>
            <a:r>
              <a:rPr lang="en-US" b="1" dirty="0" err="1">
                <a:latin typeface="Courier New" pitchFamily="49" charset="0"/>
              </a:rPr>
              <a:t>EffWin</a:t>
            </a:r>
            <a:r>
              <a:rPr lang="en-US" b="1" dirty="0">
                <a:latin typeface="Courier New" pitchFamily="49" charset="0"/>
              </a:rPr>
              <a:t> = </a:t>
            </a:r>
            <a:r>
              <a:rPr lang="en-US" b="1" dirty="0" err="1">
                <a:latin typeface="Courier New" pitchFamily="49" charset="0"/>
              </a:rPr>
              <a:t>MaxWin</a:t>
            </a:r>
            <a:r>
              <a:rPr lang="en-US" b="1" dirty="0">
                <a:latin typeface="Courier New" pitchFamily="49" charset="0"/>
              </a:rPr>
              <a:t> - (</a:t>
            </a:r>
            <a:r>
              <a:rPr lang="en-US" b="1" dirty="0" err="1">
                <a:latin typeface="Courier New" pitchFamily="49" charset="0"/>
              </a:rPr>
              <a:t>LastByteSent</a:t>
            </a:r>
            <a:r>
              <a:rPr lang="en-US" b="1" dirty="0">
                <a:latin typeface="Courier New" pitchFamily="49" charset="0"/>
              </a:rPr>
              <a:t> - </a:t>
            </a:r>
            <a:r>
              <a:rPr lang="en-US" b="1" dirty="0" err="1">
                <a:latin typeface="Courier New" pitchFamily="49" charset="0"/>
              </a:rPr>
              <a:t>LastByteAcked</a:t>
            </a:r>
            <a:r>
              <a:rPr lang="en-US" b="1" dirty="0">
                <a:latin typeface="Courier New" pitchFamily="49" charset="0"/>
              </a:rPr>
              <a:t>)</a:t>
            </a:r>
          </a:p>
          <a:p>
            <a:pPr>
              <a:lnSpc>
                <a:spcPct val="90000"/>
              </a:lnSpc>
            </a:pPr>
            <a:r>
              <a:rPr lang="en-US" sz="2000" dirty="0"/>
              <a:t>Idea:</a:t>
            </a:r>
          </a:p>
          <a:p>
            <a:pPr lvl="1">
              <a:lnSpc>
                <a:spcPct val="90000"/>
              </a:lnSpc>
            </a:pPr>
            <a:r>
              <a:rPr lang="en-US" sz="1800" dirty="0"/>
              <a:t>increase </a:t>
            </a:r>
            <a:r>
              <a:rPr lang="en-US" sz="1800" b="1" dirty="0" err="1">
                <a:latin typeface="Courier New" pitchFamily="49" charset="0"/>
              </a:rPr>
              <a:t>CongestionWindow</a:t>
            </a:r>
            <a:r>
              <a:rPr lang="en-US" sz="1800" dirty="0"/>
              <a:t> when congestion goes down</a:t>
            </a:r>
          </a:p>
          <a:p>
            <a:pPr lvl="1">
              <a:lnSpc>
                <a:spcPct val="90000"/>
              </a:lnSpc>
            </a:pPr>
            <a:r>
              <a:rPr lang="en-US" sz="1800" dirty="0"/>
              <a:t>decrease </a:t>
            </a:r>
            <a:r>
              <a:rPr lang="en-US" sz="1800" b="1" dirty="0" err="1">
                <a:latin typeface="Courier New" pitchFamily="49" charset="0"/>
              </a:rPr>
              <a:t>CongestionWindow</a:t>
            </a:r>
            <a:r>
              <a:rPr lang="en-US" sz="1800" dirty="0"/>
              <a:t> when congestion goes up</a:t>
            </a:r>
          </a:p>
          <a:p>
            <a:pPr>
              <a:lnSpc>
                <a:spcPct val="90000"/>
              </a:lnSpc>
            </a:pPr>
            <a:r>
              <a:rPr lang="en-US" sz="2000" dirty="0"/>
              <a:t>Question: how does the source determine whether or not the network is congested?</a:t>
            </a:r>
          </a:p>
          <a:p>
            <a:pPr>
              <a:lnSpc>
                <a:spcPct val="90000"/>
              </a:lnSpc>
            </a:pPr>
            <a:r>
              <a:rPr lang="en-US" sz="2000" dirty="0"/>
              <a:t>Answer: a timeout occurs</a:t>
            </a:r>
          </a:p>
          <a:p>
            <a:pPr lvl="1">
              <a:lnSpc>
                <a:spcPct val="90000"/>
              </a:lnSpc>
            </a:pPr>
            <a:r>
              <a:rPr lang="en-US" sz="1800" dirty="0"/>
              <a:t>timeout signals that a packet was lost</a:t>
            </a:r>
          </a:p>
          <a:p>
            <a:pPr lvl="1">
              <a:lnSpc>
                <a:spcPct val="90000"/>
              </a:lnSpc>
            </a:pPr>
            <a:r>
              <a:rPr lang="en-US" sz="1800" dirty="0"/>
              <a:t>packets are seldom lost due to transmission error</a:t>
            </a:r>
          </a:p>
          <a:p>
            <a:pPr lvl="1">
              <a:lnSpc>
                <a:spcPct val="90000"/>
              </a:lnSpc>
            </a:pPr>
            <a:r>
              <a:rPr lang="en-US" sz="1800" dirty="0"/>
              <a:t>lost packet implies congestion</a:t>
            </a:r>
          </a:p>
          <a:p>
            <a:pPr>
              <a:lnSpc>
                <a:spcPct val="90000"/>
              </a:lnSpc>
            </a:pPr>
            <a:endParaRPr lang="en-US" dirty="0"/>
          </a:p>
          <a:p>
            <a:pPr>
              <a:lnSpc>
                <a:spcPct val="90000"/>
              </a:lnSpc>
            </a:pPr>
            <a:endParaRPr lang="en-US" sz="2400" b="1" dirty="0">
              <a:latin typeface="Courier New" pitchFamily="49" charset="0"/>
            </a:endParaRPr>
          </a:p>
        </p:txBody>
      </p:sp>
    </p:spTree>
  </p:cSld>
  <p:clrMapOvr>
    <a:masterClrMapping/>
  </p:clrMapOvr>
  <p:transition>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247650" y="457200"/>
            <a:ext cx="9144000" cy="6400800"/>
          </a:xfrm>
          <a:noFill/>
          <a:ln/>
        </p:spPr>
        <p:txBody>
          <a:bodyPr/>
          <a:lstStyle/>
          <a:p>
            <a:pPr>
              <a:buFontTx/>
              <a:buNone/>
            </a:pPr>
            <a:r>
              <a:rPr lang="en-US" sz="2400" dirty="0"/>
              <a:t>                 </a:t>
            </a:r>
            <a:r>
              <a:rPr lang="en-US" sz="3200" dirty="0"/>
              <a:t>Additive Increase/Multiplicative Decrease</a:t>
            </a:r>
          </a:p>
          <a:p>
            <a:endParaRPr lang="en-US" dirty="0"/>
          </a:p>
          <a:p>
            <a:r>
              <a:rPr lang="en-US" sz="2000" dirty="0"/>
              <a:t>Algorithm:</a:t>
            </a:r>
          </a:p>
          <a:p>
            <a:pPr lvl="1"/>
            <a:r>
              <a:rPr lang="en-US" dirty="0"/>
              <a:t>increment </a:t>
            </a:r>
            <a:r>
              <a:rPr lang="en-US" b="1" dirty="0" err="1">
                <a:latin typeface="Courier New" pitchFamily="49" charset="0"/>
              </a:rPr>
              <a:t>CongestionWindow</a:t>
            </a:r>
            <a:r>
              <a:rPr lang="en-US" dirty="0"/>
              <a:t> by one packet per RTT (</a:t>
            </a:r>
            <a:r>
              <a:rPr lang="en-US" i="1" dirty="0"/>
              <a:t>linear increase</a:t>
            </a:r>
            <a:r>
              <a:rPr lang="en-US" dirty="0"/>
              <a:t>)</a:t>
            </a:r>
          </a:p>
          <a:p>
            <a:pPr lvl="1"/>
            <a:r>
              <a:rPr lang="en-US" dirty="0"/>
              <a:t>divide </a:t>
            </a:r>
            <a:r>
              <a:rPr lang="en-US" b="1" dirty="0" err="1">
                <a:latin typeface="Courier New" pitchFamily="49" charset="0"/>
              </a:rPr>
              <a:t>CongestionWindow</a:t>
            </a:r>
            <a:r>
              <a:rPr lang="en-US" dirty="0"/>
              <a:t> by two whenever a timeout occurs (</a:t>
            </a:r>
            <a:r>
              <a:rPr lang="en-US" i="1" dirty="0"/>
              <a:t>multiplicative decrease</a:t>
            </a:r>
            <a:r>
              <a:rPr lang="en-US" dirty="0"/>
              <a:t>)</a:t>
            </a:r>
          </a:p>
          <a:p>
            <a:pPr lvl="1">
              <a:buFontTx/>
              <a:buNone/>
            </a:pPr>
            <a:endParaRPr lang="en-US" dirty="0"/>
          </a:p>
          <a:p>
            <a:r>
              <a:rPr lang="en-US" sz="2000" dirty="0"/>
              <a:t>In practice: increment a little for each ACK. MSS – maximum segment size.</a:t>
            </a:r>
          </a:p>
          <a:p>
            <a:pPr lvl="1"/>
            <a:r>
              <a:rPr lang="en-US" dirty="0"/>
              <a:t>Increment =  MSS * MSS/</a:t>
            </a:r>
            <a:r>
              <a:rPr lang="en-US" dirty="0" err="1"/>
              <a:t>CongestionWindow</a:t>
            </a:r>
            <a:r>
              <a:rPr lang="en-US" dirty="0"/>
              <a:t>)</a:t>
            </a:r>
          </a:p>
          <a:p>
            <a:pPr lvl="1"/>
            <a:r>
              <a:rPr lang="en-US" dirty="0" err="1"/>
              <a:t>CongestionWindow</a:t>
            </a:r>
            <a:r>
              <a:rPr lang="en-US" dirty="0"/>
              <a:t>  += Increment</a:t>
            </a:r>
          </a:p>
          <a:p>
            <a:pPr lvl="1"/>
            <a:endParaRPr lang="en-US" dirty="0"/>
          </a:p>
        </p:txBody>
      </p:sp>
    </p:spTree>
  </p:cSld>
  <p:clrMapOvr>
    <a:masterClrMapping/>
  </p:clrMapOvr>
  <p:transition>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152400" y="457200"/>
            <a:ext cx="8839200" cy="6019800"/>
          </a:xfrm>
          <a:noFill/>
          <a:ln/>
        </p:spPr>
        <p:txBody>
          <a:bodyPr/>
          <a:lstStyle/>
          <a:p>
            <a:r>
              <a:rPr lang="en-US" dirty="0"/>
              <a:t> Packets in transit during additive increase with one packet being added each RTT</a:t>
            </a:r>
          </a:p>
          <a:p>
            <a:endParaRPr lang="en-US" dirty="0"/>
          </a:p>
          <a:p>
            <a:endParaRPr lang="en-US" dirty="0"/>
          </a:p>
          <a:p>
            <a:endParaRPr lang="en-US" dirty="0"/>
          </a:p>
          <a:p>
            <a:endParaRPr lang="en-US" dirty="0"/>
          </a:p>
          <a:p>
            <a:endParaRPr lang="en-US" dirty="0"/>
          </a:p>
          <a:p>
            <a:r>
              <a:rPr lang="en-US" dirty="0"/>
              <a:t>Example trace: saw-tooth behavior</a:t>
            </a:r>
          </a:p>
        </p:txBody>
      </p:sp>
      <p:pic>
        <p:nvPicPr>
          <p:cNvPr id="30723" name="Picture 3"/>
          <p:cNvPicPr>
            <a:picLocks noChangeArrowheads="1"/>
          </p:cNvPicPr>
          <p:nvPr/>
        </p:nvPicPr>
        <p:blipFill>
          <a:blip r:embed="rId3"/>
          <a:srcRect/>
          <a:stretch>
            <a:fillRect/>
          </a:stretch>
        </p:blipFill>
        <p:spPr bwMode="auto">
          <a:xfrm>
            <a:off x="1371600" y="4191000"/>
            <a:ext cx="6489700" cy="1831975"/>
          </a:xfrm>
          <a:prstGeom prst="rect">
            <a:avLst/>
          </a:prstGeom>
          <a:noFill/>
          <a:ln w="12700">
            <a:noFill/>
            <a:miter lim="800000"/>
            <a:headEnd/>
            <a:tailEnd/>
          </a:ln>
          <a:effectLst/>
        </p:spPr>
      </p:pic>
      <p:pic>
        <p:nvPicPr>
          <p:cNvPr id="30724" name="Picture 4"/>
          <p:cNvPicPr>
            <a:picLocks noChangeArrowheads="1"/>
          </p:cNvPicPr>
          <p:nvPr/>
        </p:nvPicPr>
        <p:blipFill>
          <a:blip r:embed="rId4"/>
          <a:srcRect/>
          <a:stretch>
            <a:fillRect/>
          </a:stretch>
        </p:blipFill>
        <p:spPr bwMode="auto">
          <a:xfrm>
            <a:off x="6781800" y="1162050"/>
            <a:ext cx="1273175" cy="3140075"/>
          </a:xfrm>
          <a:prstGeom prst="rect">
            <a:avLst/>
          </a:prstGeom>
          <a:noFill/>
          <a:ln w="12700">
            <a:noFill/>
            <a:miter lim="800000"/>
            <a:headEnd/>
            <a:tailEnd/>
          </a:ln>
          <a:effectLst/>
        </p:spPr>
      </p:pic>
    </p:spTree>
  </p:cSld>
  <p:clrMapOvr>
    <a:masterClrMapping/>
  </p:clrMapOvr>
  <p:transition>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342900"/>
            <a:ext cx="7772400" cy="485774"/>
          </a:xfrm>
          <a:noFill/>
          <a:ln/>
        </p:spPr>
        <p:txBody>
          <a:bodyPr/>
          <a:lstStyle/>
          <a:p>
            <a:r>
              <a:rPr lang="en-US" sz="2800" dirty="0"/>
              <a:t>Slow </a:t>
            </a:r>
            <a:r>
              <a:rPr lang="en-US" sz="2800" dirty="0" smtClean="0"/>
              <a:t>start</a:t>
            </a:r>
            <a:endParaRPr lang="en-US" sz="2800" dirty="0"/>
          </a:p>
        </p:txBody>
      </p:sp>
      <p:sp>
        <p:nvSpPr>
          <p:cNvPr id="32771" name="Rectangle 3"/>
          <p:cNvSpPr>
            <a:spLocks noGrp="1" noChangeArrowheads="1"/>
          </p:cNvSpPr>
          <p:nvPr>
            <p:ph type="body" idx="1"/>
          </p:nvPr>
        </p:nvSpPr>
        <p:spPr>
          <a:xfrm>
            <a:off x="0" y="1047750"/>
            <a:ext cx="9144000" cy="5810250"/>
          </a:xfrm>
          <a:noFill/>
          <a:ln/>
        </p:spPr>
        <p:txBody>
          <a:bodyPr/>
          <a:lstStyle/>
          <a:p>
            <a:r>
              <a:rPr lang="en-US" sz="2000" dirty="0"/>
              <a:t>Objective: determine the available capacity in the first place</a:t>
            </a:r>
          </a:p>
          <a:p>
            <a:r>
              <a:rPr lang="en-US" sz="2000" dirty="0"/>
              <a:t>It takes too long to ramp up a connection when starting from scratch.</a:t>
            </a:r>
          </a:p>
          <a:p>
            <a:r>
              <a:rPr lang="en-US" sz="2000" dirty="0"/>
              <a:t>Idea: double the number of packets TCP </a:t>
            </a:r>
          </a:p>
          <a:p>
            <a:pPr>
              <a:buFontTx/>
              <a:buNone/>
            </a:pPr>
            <a:r>
              <a:rPr lang="en-US" sz="2000" dirty="0"/>
              <a:t>    has in transit every RTT.</a:t>
            </a:r>
          </a:p>
          <a:p>
            <a:pPr lvl="1"/>
            <a:r>
              <a:rPr lang="en-US" sz="1800" dirty="0"/>
              <a:t>begin with </a:t>
            </a:r>
            <a:r>
              <a:rPr lang="en-US" sz="1800" b="1" dirty="0" err="1">
                <a:latin typeface="Courier New" pitchFamily="49" charset="0"/>
              </a:rPr>
              <a:t>CongestionWindow</a:t>
            </a:r>
            <a:r>
              <a:rPr lang="en-US" sz="1800" dirty="0"/>
              <a:t> = 1 packet</a:t>
            </a:r>
          </a:p>
          <a:p>
            <a:pPr lvl="1"/>
            <a:r>
              <a:rPr lang="en-US" sz="1800" dirty="0"/>
              <a:t>double </a:t>
            </a:r>
            <a:r>
              <a:rPr lang="en-US" sz="1800" b="1" dirty="0" err="1">
                <a:latin typeface="Courier New" pitchFamily="49" charset="0"/>
              </a:rPr>
              <a:t>CongestionWindow</a:t>
            </a:r>
            <a:r>
              <a:rPr lang="en-US" sz="1800" dirty="0"/>
              <a:t> each RTT </a:t>
            </a:r>
          </a:p>
          <a:p>
            <a:pPr lvl="1">
              <a:buFontTx/>
              <a:buNone/>
            </a:pPr>
            <a:r>
              <a:rPr lang="en-US" sz="1800" dirty="0"/>
              <a:t>    (increment by 1 packet for each ACK)</a:t>
            </a:r>
          </a:p>
          <a:p>
            <a:r>
              <a:rPr lang="en-US" sz="2000" dirty="0"/>
              <a:t>Exponential growth, but slower than all </a:t>
            </a:r>
          </a:p>
          <a:p>
            <a:pPr>
              <a:buFontTx/>
              <a:buNone/>
            </a:pPr>
            <a:r>
              <a:rPr lang="en-US" sz="2000" dirty="0"/>
              <a:t>    in one blast.</a:t>
            </a:r>
          </a:p>
          <a:p>
            <a:r>
              <a:rPr lang="en-US" sz="2000" dirty="0"/>
              <a:t>Used...</a:t>
            </a:r>
          </a:p>
          <a:p>
            <a:pPr lvl="1"/>
            <a:r>
              <a:rPr lang="en-US" dirty="0"/>
              <a:t>when first starting connection</a:t>
            </a:r>
          </a:p>
          <a:p>
            <a:pPr lvl="1"/>
            <a:r>
              <a:rPr lang="en-US" dirty="0"/>
              <a:t>when connection goes dead waiting for a timeout</a:t>
            </a:r>
          </a:p>
          <a:p>
            <a:endParaRPr lang="en-US" sz="2400" dirty="0"/>
          </a:p>
          <a:p>
            <a:endParaRPr lang="en-US" dirty="0"/>
          </a:p>
        </p:txBody>
      </p:sp>
      <p:pic>
        <p:nvPicPr>
          <p:cNvPr id="32772" name="Picture 4"/>
          <p:cNvPicPr>
            <a:picLocks noChangeArrowheads="1"/>
          </p:cNvPicPr>
          <p:nvPr/>
        </p:nvPicPr>
        <p:blipFill>
          <a:blip r:embed="rId3"/>
          <a:srcRect/>
          <a:stretch>
            <a:fillRect/>
          </a:stretch>
        </p:blipFill>
        <p:spPr bwMode="auto">
          <a:xfrm>
            <a:off x="7343775" y="2419350"/>
            <a:ext cx="1273175" cy="3406775"/>
          </a:xfrm>
          <a:prstGeom prst="rect">
            <a:avLst/>
          </a:prstGeom>
          <a:noFill/>
          <a:ln w="12700">
            <a:noFill/>
            <a:miter lim="800000"/>
            <a:headEnd/>
            <a:tailEnd/>
          </a:ln>
          <a:effectLst/>
        </p:spPr>
      </p:pic>
    </p:spTree>
  </p:cSld>
  <p:clrMapOvr>
    <a:masterClrMapping/>
  </p:clrMapOvr>
  <p:transition>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0" y="590550"/>
            <a:ext cx="9144000" cy="5886450"/>
          </a:xfrm>
          <a:noFill/>
          <a:ln/>
        </p:spPr>
        <p:txBody>
          <a:bodyPr/>
          <a:lstStyle/>
          <a:p>
            <a:r>
              <a:rPr lang="en-US" dirty="0"/>
              <a:t>Example trace</a:t>
            </a:r>
          </a:p>
          <a:p>
            <a:pPr>
              <a:buFontTx/>
              <a:buNone/>
            </a:pPr>
            <a:endParaRPr lang="en-US" dirty="0"/>
          </a:p>
          <a:p>
            <a:pPr>
              <a:buFontTx/>
              <a:buNone/>
            </a:pPr>
            <a:endParaRPr lang="en-US" dirty="0"/>
          </a:p>
          <a:p>
            <a:pPr>
              <a:buFontTx/>
              <a:buNone/>
            </a:pPr>
            <a:endParaRPr lang="en-US" sz="2000" dirty="0"/>
          </a:p>
          <a:p>
            <a:pPr>
              <a:buFontTx/>
              <a:buNone/>
            </a:pPr>
            <a:endParaRPr lang="en-US" sz="1800" dirty="0" smtClean="0"/>
          </a:p>
          <a:p>
            <a:pPr>
              <a:buFontTx/>
              <a:buNone/>
            </a:pPr>
            <a:endParaRPr lang="en-US" sz="1800" dirty="0" smtClean="0"/>
          </a:p>
          <a:p>
            <a:pPr>
              <a:buFontTx/>
              <a:buNone/>
            </a:pPr>
            <a:endParaRPr lang="en-US" sz="1800" dirty="0" smtClean="0"/>
          </a:p>
          <a:p>
            <a:pPr>
              <a:buFontTx/>
              <a:buNone/>
            </a:pPr>
            <a:r>
              <a:rPr lang="en-US" sz="1800" dirty="0" smtClean="0"/>
              <a:t>Linear </a:t>
            </a:r>
            <a:r>
              <a:rPr lang="en-US" sz="1800" dirty="0"/>
              <a:t>growth till about 0.4 sec. Then packets get lost and the window ramps up. A timeout occurs at 2 sec. Then the  window size becomes about half of what it was before 17 </a:t>
            </a:r>
            <a:r>
              <a:rPr lang="en-US" sz="1800" dirty="0" err="1"/>
              <a:t>kB</a:t>
            </a:r>
            <a:r>
              <a:rPr lang="en-US" sz="1800" dirty="0"/>
              <a:t> versus 34, and increases linearly towards that value…..</a:t>
            </a:r>
          </a:p>
          <a:p>
            <a:pPr>
              <a:buFontTx/>
              <a:buNone/>
            </a:pPr>
            <a:endParaRPr lang="en-US" sz="1800" dirty="0"/>
          </a:p>
          <a:p>
            <a:pPr>
              <a:buFontTx/>
              <a:buNone/>
            </a:pPr>
            <a:r>
              <a:rPr lang="en-US" sz="1800" dirty="0"/>
              <a:t>Why packets get lost: assume that the network would </a:t>
            </a:r>
            <a:r>
              <a:rPr lang="en-US" sz="1800" u="sng" dirty="0"/>
              <a:t>only</a:t>
            </a:r>
            <a:r>
              <a:rPr lang="en-US" sz="1800" dirty="0"/>
              <a:t> support 20 packets from this source. When they get to the destination and ACKs are sent, the window size is doubled to 40. Obviously the other half is lost.</a:t>
            </a:r>
          </a:p>
          <a:p>
            <a:pPr>
              <a:buFontTx/>
              <a:buNone/>
            </a:pPr>
            <a:endParaRPr lang="en-US" sz="2000" dirty="0"/>
          </a:p>
          <a:p>
            <a:pPr>
              <a:buFontTx/>
              <a:buNone/>
            </a:pPr>
            <a:endParaRPr lang="en-US" sz="2000" dirty="0"/>
          </a:p>
        </p:txBody>
      </p:sp>
      <p:pic>
        <p:nvPicPr>
          <p:cNvPr id="36867" name="Picture 3"/>
          <p:cNvPicPr>
            <a:picLocks noChangeArrowheads="1"/>
          </p:cNvPicPr>
          <p:nvPr/>
        </p:nvPicPr>
        <p:blipFill>
          <a:blip r:embed="rId3"/>
          <a:srcRect/>
          <a:stretch>
            <a:fillRect/>
          </a:stretch>
        </p:blipFill>
        <p:spPr bwMode="auto">
          <a:xfrm>
            <a:off x="1009650" y="1190625"/>
            <a:ext cx="5943600" cy="1698625"/>
          </a:xfrm>
          <a:prstGeom prst="rect">
            <a:avLst/>
          </a:prstGeom>
          <a:noFill/>
          <a:ln w="12700">
            <a:noFill/>
            <a:miter lim="800000"/>
            <a:headEnd/>
            <a:tailEnd/>
          </a:ln>
          <a:effectLst/>
        </p:spPr>
      </p:pic>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90524" y="466725"/>
            <a:ext cx="8753475" cy="609600"/>
          </a:xfrm>
        </p:spPr>
        <p:txBody>
          <a:bodyPr/>
          <a:lstStyle/>
          <a:p>
            <a:r>
              <a:rPr lang="en-US" sz="2800" dirty="0">
                <a:latin typeface="+mj-lt"/>
              </a:rPr>
              <a:t>Best-effort networks </a:t>
            </a:r>
          </a:p>
        </p:txBody>
      </p:sp>
      <p:sp>
        <p:nvSpPr>
          <p:cNvPr id="52227" name="Rectangle 3"/>
          <p:cNvSpPr>
            <a:spLocks noGrp="1" noChangeArrowheads="1"/>
          </p:cNvSpPr>
          <p:nvPr>
            <p:ph type="body" idx="1"/>
          </p:nvPr>
        </p:nvSpPr>
        <p:spPr>
          <a:xfrm>
            <a:off x="438150" y="1590674"/>
            <a:ext cx="7762875" cy="4810125"/>
          </a:xfrm>
        </p:spPr>
        <p:txBody>
          <a:bodyPr/>
          <a:lstStyle/>
          <a:p>
            <a:r>
              <a:rPr lang="en-US" sz="2000" dirty="0">
                <a:latin typeface="+mj-lt"/>
              </a:rPr>
              <a:t>Services provided by best-effort networks</a:t>
            </a:r>
          </a:p>
          <a:p>
            <a:pPr lvl="1"/>
            <a:r>
              <a:rPr lang="en-US" sz="1800" dirty="0">
                <a:latin typeface="+mj-lt"/>
              </a:rPr>
              <a:t>Drop messages</a:t>
            </a:r>
          </a:p>
          <a:p>
            <a:pPr lvl="1"/>
            <a:r>
              <a:rPr lang="en-US" sz="1800" dirty="0">
                <a:latin typeface="+mj-lt"/>
              </a:rPr>
              <a:t>Re-order messages</a:t>
            </a:r>
          </a:p>
          <a:p>
            <a:pPr lvl="1"/>
            <a:r>
              <a:rPr lang="en-US" sz="1800" dirty="0">
                <a:latin typeface="+mj-lt"/>
              </a:rPr>
              <a:t>Deliver duplicate copies of a given message</a:t>
            </a:r>
          </a:p>
          <a:p>
            <a:pPr lvl="1"/>
            <a:r>
              <a:rPr lang="en-US" sz="1800" dirty="0">
                <a:latin typeface="+mj-lt"/>
              </a:rPr>
              <a:t>Limit messages to some finite size</a:t>
            </a:r>
          </a:p>
          <a:p>
            <a:pPr lvl="1"/>
            <a:r>
              <a:rPr lang="en-US" sz="1800" dirty="0">
                <a:latin typeface="+mj-lt"/>
              </a:rPr>
              <a:t>Deliver messages after an arbitrarily long delay</a:t>
            </a:r>
          </a:p>
          <a:p>
            <a:r>
              <a:rPr lang="en-US" sz="2000" dirty="0" smtClean="0">
                <a:latin typeface="+mj-lt"/>
              </a:rPr>
              <a:t>Challenges </a:t>
            </a:r>
            <a:r>
              <a:rPr lang="en-US" sz="2000" dirty="0" smtClean="0">
                <a:latin typeface="+mj-lt"/>
                <a:sym typeface="Wingdings" pitchFamily="2" charset="2"/>
              </a:rPr>
              <a:t></a:t>
            </a:r>
            <a:r>
              <a:rPr lang="en-US" sz="2000" dirty="0" smtClean="0">
                <a:latin typeface="+mj-lt"/>
              </a:rPr>
              <a:t>  </a:t>
            </a:r>
            <a:r>
              <a:rPr lang="en-US" sz="2000" dirty="0">
                <a:latin typeface="+mj-lt"/>
              </a:rPr>
              <a:t>develop algorithms that turn the less-than-desirable properties of the underlying network into the high level services required by application programs.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14350" y="228600"/>
            <a:ext cx="8629650" cy="838200"/>
          </a:xfrm>
          <a:noFill/>
          <a:ln/>
        </p:spPr>
        <p:txBody>
          <a:bodyPr/>
          <a:lstStyle/>
          <a:p>
            <a:r>
              <a:rPr lang="en-US" sz="2800" dirty="0"/>
              <a:t>Fast </a:t>
            </a:r>
            <a:r>
              <a:rPr lang="en-US" sz="2800" dirty="0" smtClean="0"/>
              <a:t>retransmit </a:t>
            </a:r>
            <a:r>
              <a:rPr lang="en-US" sz="2800" dirty="0"/>
              <a:t>and </a:t>
            </a:r>
            <a:r>
              <a:rPr lang="en-US" sz="2800" dirty="0" smtClean="0"/>
              <a:t>fast recovery</a:t>
            </a:r>
            <a:endParaRPr lang="en-US" sz="2800" dirty="0"/>
          </a:p>
        </p:txBody>
      </p:sp>
      <p:sp>
        <p:nvSpPr>
          <p:cNvPr id="38915" name="Rectangle 3"/>
          <p:cNvSpPr>
            <a:spLocks noGrp="1" noChangeArrowheads="1"/>
          </p:cNvSpPr>
          <p:nvPr>
            <p:ph type="body" idx="1"/>
          </p:nvPr>
        </p:nvSpPr>
        <p:spPr>
          <a:xfrm>
            <a:off x="228600" y="1066800"/>
            <a:ext cx="8915400" cy="1828800"/>
          </a:xfrm>
          <a:noFill/>
          <a:ln/>
        </p:spPr>
        <p:txBody>
          <a:bodyPr/>
          <a:lstStyle/>
          <a:p>
            <a:r>
              <a:rPr lang="en-US" sz="2000" dirty="0"/>
              <a:t>Problem: coarse-grain TCP timeouts lead to idle periods</a:t>
            </a:r>
          </a:p>
          <a:p>
            <a:r>
              <a:rPr lang="en-US" sz="2000" dirty="0"/>
              <a:t>Fast retransmit: use duplicate ACKs to trigger retransmission</a:t>
            </a:r>
          </a:p>
        </p:txBody>
      </p:sp>
      <p:pic>
        <p:nvPicPr>
          <p:cNvPr id="38916" name="Picture 4"/>
          <p:cNvPicPr>
            <a:picLocks noChangeArrowheads="1"/>
          </p:cNvPicPr>
          <p:nvPr/>
        </p:nvPicPr>
        <p:blipFill>
          <a:blip r:embed="rId3"/>
          <a:srcRect/>
          <a:stretch>
            <a:fillRect/>
          </a:stretch>
        </p:blipFill>
        <p:spPr bwMode="auto">
          <a:xfrm>
            <a:off x="2800350" y="2305050"/>
            <a:ext cx="2600325" cy="3457575"/>
          </a:xfrm>
          <a:prstGeom prst="rect">
            <a:avLst/>
          </a:prstGeom>
          <a:noFill/>
          <a:ln w="12700">
            <a:noFill/>
            <a:miter lim="800000"/>
            <a:headEnd/>
            <a:tailEnd/>
          </a:ln>
          <a:effectLst/>
        </p:spPr>
      </p:pic>
    </p:spTree>
  </p:cSld>
  <p:clrMapOvr>
    <a:masterClrMapping/>
  </p:clrMapOvr>
  <p:transition>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685800" y="457200"/>
            <a:ext cx="7772400" cy="6019800"/>
          </a:xfrm>
          <a:noFill/>
          <a:ln/>
        </p:spPr>
        <p:txBody>
          <a:bodyPr/>
          <a:lstStyle/>
          <a:p>
            <a:r>
              <a:rPr lang="en-US" dirty="0"/>
              <a:t>Results</a:t>
            </a:r>
          </a:p>
          <a:p>
            <a:pPr>
              <a:buFontTx/>
              <a:buNone/>
            </a:pPr>
            <a:endParaRPr lang="en-US" dirty="0"/>
          </a:p>
          <a:p>
            <a:pPr>
              <a:buFontTx/>
              <a:buNone/>
            </a:pPr>
            <a:endParaRPr lang="en-US" dirty="0"/>
          </a:p>
          <a:p>
            <a:pPr>
              <a:buFontTx/>
              <a:buNone/>
            </a:pPr>
            <a:endParaRPr lang="en-US" dirty="0"/>
          </a:p>
          <a:p>
            <a:pPr>
              <a:buFontTx/>
              <a:buNone/>
            </a:pPr>
            <a:endParaRPr lang="en-US" dirty="0"/>
          </a:p>
          <a:p>
            <a:pPr>
              <a:buFontTx/>
              <a:buNone/>
            </a:pPr>
            <a:endParaRPr lang="en-US" dirty="0"/>
          </a:p>
          <a:p>
            <a:pPr>
              <a:buFontTx/>
              <a:buNone/>
            </a:pPr>
            <a:endParaRPr lang="en-US" dirty="0"/>
          </a:p>
          <a:p>
            <a:pPr>
              <a:buFontTx/>
              <a:buNone/>
            </a:pPr>
            <a:endParaRPr lang="en-US" dirty="0"/>
          </a:p>
          <a:p>
            <a:r>
              <a:rPr lang="en-US" sz="2000" dirty="0"/>
              <a:t>Fast recovery: remove the slow start phase; go directly to half the last successful </a:t>
            </a:r>
            <a:r>
              <a:rPr lang="en-US" sz="2000" b="1" dirty="0" err="1">
                <a:latin typeface="Courier New" pitchFamily="49" charset="0"/>
              </a:rPr>
              <a:t>CongestionWindow</a:t>
            </a:r>
            <a:endParaRPr lang="en-US" sz="2000" b="1" dirty="0">
              <a:latin typeface="Courier New" pitchFamily="49" charset="0"/>
            </a:endParaRPr>
          </a:p>
        </p:txBody>
      </p:sp>
      <p:pic>
        <p:nvPicPr>
          <p:cNvPr id="40963" name="Picture 3"/>
          <p:cNvPicPr>
            <a:picLocks noChangeArrowheads="1"/>
          </p:cNvPicPr>
          <p:nvPr/>
        </p:nvPicPr>
        <p:blipFill>
          <a:blip r:embed="rId3"/>
          <a:srcRect/>
          <a:stretch>
            <a:fillRect/>
          </a:stretch>
        </p:blipFill>
        <p:spPr bwMode="auto">
          <a:xfrm>
            <a:off x="1498600" y="1571625"/>
            <a:ext cx="6159500" cy="1870075"/>
          </a:xfrm>
          <a:prstGeom prst="rect">
            <a:avLst/>
          </a:prstGeom>
          <a:noFill/>
          <a:ln w="12700">
            <a:noFill/>
            <a:miter lim="800000"/>
            <a:headEnd/>
            <a:tailEnd/>
          </a:ln>
          <a:effectLst/>
        </p:spPr>
      </p:pic>
    </p:spTree>
  </p:cSld>
  <p:clrMapOvr>
    <a:masterClrMapping/>
  </p:clrMapOvr>
  <p:transition>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495300"/>
          </a:xfrm>
        </p:spPr>
        <p:txBody>
          <a:bodyPr/>
          <a:lstStyle/>
          <a:p>
            <a:r>
              <a:rPr lang="en-US" sz="2800" dirty="0" smtClean="0"/>
              <a:t>Congestion </a:t>
            </a:r>
            <a:r>
              <a:rPr lang="en-US" sz="2800" dirty="0" smtClean="0"/>
              <a:t>avoidance mechanisms</a:t>
            </a:r>
            <a:endParaRPr lang="en-US" sz="2800" dirty="0"/>
          </a:p>
        </p:txBody>
      </p:sp>
      <p:sp>
        <p:nvSpPr>
          <p:cNvPr id="45058" name="Rectangle 2"/>
          <p:cNvSpPr>
            <a:spLocks noGrp="1" noChangeArrowheads="1"/>
          </p:cNvSpPr>
          <p:nvPr>
            <p:ph idx="1"/>
          </p:nvPr>
        </p:nvSpPr>
        <p:spPr>
          <a:xfrm>
            <a:off x="419100" y="1362074"/>
            <a:ext cx="8229600" cy="4791075"/>
          </a:xfrm>
          <a:noFill/>
          <a:ln/>
        </p:spPr>
        <p:txBody>
          <a:bodyPr/>
          <a:lstStyle/>
          <a:p>
            <a:r>
              <a:rPr lang="en-US" sz="2000" dirty="0" smtClean="0"/>
              <a:t>TCP's </a:t>
            </a:r>
            <a:r>
              <a:rPr lang="en-US" sz="2000" dirty="0"/>
              <a:t>strategy</a:t>
            </a:r>
          </a:p>
          <a:p>
            <a:pPr lvl="1"/>
            <a:r>
              <a:rPr lang="en-US" sz="1800" dirty="0"/>
              <a:t>to control congestion once it happens</a:t>
            </a:r>
          </a:p>
          <a:p>
            <a:pPr lvl="1"/>
            <a:r>
              <a:rPr lang="en-US" sz="1800" dirty="0"/>
              <a:t>to repeatedly increase load in an effort to find the point at which congestion occurs, and then back off</a:t>
            </a:r>
          </a:p>
          <a:p>
            <a:r>
              <a:rPr lang="en-US" sz="2000" dirty="0"/>
              <a:t>Alternative strategy </a:t>
            </a:r>
          </a:p>
          <a:p>
            <a:pPr lvl="1"/>
            <a:r>
              <a:rPr lang="en-US" sz="1800" dirty="0"/>
              <a:t>predict when congestion is about to happen, and reduce the rate at which hosts send data just before packets start being discarded</a:t>
            </a:r>
          </a:p>
          <a:p>
            <a:pPr lvl="1"/>
            <a:r>
              <a:rPr lang="en-US" sz="1800" dirty="0"/>
              <a:t>we call this congestion </a:t>
            </a:r>
            <a:r>
              <a:rPr lang="en-US" sz="1800" i="1" dirty="0"/>
              <a:t>avoidance</a:t>
            </a:r>
            <a:r>
              <a:rPr lang="en-US" sz="1800" dirty="0"/>
              <a:t>, to distinguish it from congestion </a:t>
            </a:r>
            <a:r>
              <a:rPr lang="en-US" sz="1800" i="1" dirty="0"/>
              <a:t>control</a:t>
            </a:r>
            <a:endParaRPr lang="en-US" sz="1800" dirty="0"/>
          </a:p>
          <a:p>
            <a:r>
              <a:rPr lang="en-US" sz="2000" dirty="0"/>
              <a:t>Two possibilities</a:t>
            </a:r>
          </a:p>
          <a:p>
            <a:pPr lvl="1"/>
            <a:r>
              <a:rPr lang="en-US" sz="1800" dirty="0"/>
              <a:t>router-centric: </a:t>
            </a:r>
            <a:r>
              <a:rPr lang="en-US" sz="1800" dirty="0" err="1"/>
              <a:t>DECbit</a:t>
            </a:r>
            <a:r>
              <a:rPr lang="en-US" sz="1800" dirty="0"/>
              <a:t> and RED Gateways</a:t>
            </a:r>
          </a:p>
          <a:p>
            <a:pPr lvl="1"/>
            <a:r>
              <a:rPr lang="en-US" sz="1800" dirty="0"/>
              <a:t>host-centric: TCP Vegas</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52450" y="523875"/>
            <a:ext cx="8210550" cy="457200"/>
          </a:xfrm>
          <a:noFill/>
          <a:ln/>
        </p:spPr>
        <p:txBody>
          <a:bodyPr/>
          <a:lstStyle/>
          <a:p>
            <a:r>
              <a:rPr lang="en-US" sz="2800" u="none" dirty="0" smtClean="0">
                <a:latin typeface="+mj-lt"/>
              </a:rPr>
              <a:t>UDP</a:t>
            </a:r>
            <a:endParaRPr lang="en-US" sz="2800" u="none" dirty="0">
              <a:latin typeface="+mj-lt"/>
            </a:endParaRPr>
          </a:p>
        </p:txBody>
      </p:sp>
      <p:sp>
        <p:nvSpPr>
          <p:cNvPr id="6147" name="Rectangle 3"/>
          <p:cNvSpPr>
            <a:spLocks noGrp="1" noChangeArrowheads="1"/>
          </p:cNvSpPr>
          <p:nvPr>
            <p:ph type="body" idx="1"/>
          </p:nvPr>
        </p:nvSpPr>
        <p:spPr>
          <a:xfrm>
            <a:off x="504824" y="1476375"/>
            <a:ext cx="7620001" cy="4314826"/>
          </a:xfrm>
          <a:noFill/>
          <a:ln/>
        </p:spPr>
        <p:txBody>
          <a:bodyPr/>
          <a:lstStyle/>
          <a:p>
            <a:r>
              <a:rPr lang="en-US" sz="2000" dirty="0">
                <a:latin typeface="+mj-lt"/>
              </a:rPr>
              <a:t>Provides a process-to-process transport service.</a:t>
            </a:r>
          </a:p>
          <a:p>
            <a:r>
              <a:rPr lang="en-US" sz="2000" dirty="0">
                <a:latin typeface="+mj-lt"/>
              </a:rPr>
              <a:t>Unreliable and unordered datagram service </a:t>
            </a:r>
          </a:p>
          <a:p>
            <a:r>
              <a:rPr lang="en-US" sz="2000" dirty="0">
                <a:latin typeface="+mj-lt"/>
              </a:rPr>
              <a:t>No flow control</a:t>
            </a:r>
          </a:p>
          <a:p>
            <a:r>
              <a:rPr lang="en-US" sz="2000" dirty="0">
                <a:latin typeface="+mj-lt"/>
              </a:rPr>
              <a:t>Multiplexing</a:t>
            </a:r>
          </a:p>
          <a:p>
            <a:r>
              <a:rPr lang="en-US" sz="2000" dirty="0">
                <a:latin typeface="+mj-lt"/>
              </a:rPr>
              <a:t>Pseudo-header: fields from the IP header (1)+(2)+(3)</a:t>
            </a:r>
          </a:p>
          <a:p>
            <a:pPr lvl="1"/>
            <a:r>
              <a:rPr lang="en-US" sz="1800" dirty="0">
                <a:latin typeface="+mj-lt"/>
              </a:rPr>
              <a:t>(1) protocol number</a:t>
            </a:r>
          </a:p>
          <a:p>
            <a:pPr lvl="1"/>
            <a:r>
              <a:rPr lang="en-US" sz="1800" dirty="0">
                <a:latin typeface="+mj-lt"/>
              </a:rPr>
              <a:t>(2) source IP address</a:t>
            </a:r>
          </a:p>
          <a:p>
            <a:pPr lvl="1"/>
            <a:r>
              <a:rPr lang="en-US" sz="1800" dirty="0">
                <a:latin typeface="+mj-lt"/>
              </a:rPr>
              <a:t>(3) destination IP address</a:t>
            </a:r>
          </a:p>
          <a:p>
            <a:pPr lvl="1"/>
            <a:r>
              <a:rPr lang="en-US" sz="1800" dirty="0">
                <a:latin typeface="+mj-lt"/>
              </a:rPr>
              <a:t>UDP length field</a:t>
            </a:r>
          </a:p>
          <a:p>
            <a:r>
              <a:rPr lang="en-US" sz="2000" dirty="0">
                <a:latin typeface="+mj-lt"/>
              </a:rPr>
              <a:t>UDP Checksum optional in IPv4 but mandatory in IPv6</a:t>
            </a:r>
          </a:p>
          <a:p>
            <a:pPr lvl="1"/>
            <a:r>
              <a:rPr lang="en-US" dirty="0">
                <a:latin typeface="+mj-lt"/>
              </a:rPr>
              <a:t>pseudo header + </a:t>
            </a:r>
            <a:r>
              <a:rPr lang="en-US" dirty="0" err="1">
                <a:latin typeface="+mj-lt"/>
              </a:rPr>
              <a:t>udp</a:t>
            </a:r>
            <a:r>
              <a:rPr lang="en-US" dirty="0">
                <a:latin typeface="+mj-lt"/>
              </a:rPr>
              <a:t> header + data</a:t>
            </a:r>
          </a:p>
          <a:p>
            <a:endParaRPr lang="en-US" dirty="0">
              <a:latin typeface="+mj-lt"/>
            </a:endParaRPr>
          </a:p>
          <a:p>
            <a:pPr lvl="1"/>
            <a:endParaRPr lang="en-US" dirty="0">
              <a:latin typeface="+mj-lt"/>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2800" u="none" dirty="0">
                <a:latin typeface="+mj-lt"/>
              </a:rPr>
              <a:t>UDP ports</a:t>
            </a:r>
          </a:p>
        </p:txBody>
      </p:sp>
      <p:sp>
        <p:nvSpPr>
          <p:cNvPr id="54275" name="Rectangle 3"/>
          <p:cNvSpPr>
            <a:spLocks noGrp="1" noChangeArrowheads="1"/>
          </p:cNvSpPr>
          <p:nvPr>
            <p:ph type="body" idx="1"/>
          </p:nvPr>
        </p:nvSpPr>
        <p:spPr>
          <a:xfrm>
            <a:off x="295275" y="1600200"/>
            <a:ext cx="8372476" cy="4895850"/>
          </a:xfrm>
        </p:spPr>
        <p:txBody>
          <a:bodyPr/>
          <a:lstStyle/>
          <a:p>
            <a:r>
              <a:rPr lang="en-US" sz="2000" dirty="0">
                <a:latin typeface="+mj-lt"/>
              </a:rPr>
              <a:t>Endpoints identified by ports. </a:t>
            </a:r>
          </a:p>
          <a:p>
            <a:pPr lvl="1"/>
            <a:r>
              <a:rPr lang="en-US" sz="1800" dirty="0">
                <a:latin typeface="+mj-lt"/>
              </a:rPr>
              <a:t>servers run at  </a:t>
            </a:r>
            <a:r>
              <a:rPr lang="en-US" sz="1800" i="1" dirty="0">
                <a:latin typeface="+mj-lt"/>
              </a:rPr>
              <a:t>well-known</a:t>
            </a:r>
            <a:r>
              <a:rPr lang="en-US" sz="1800" dirty="0">
                <a:latin typeface="+mj-lt"/>
              </a:rPr>
              <a:t> ports (e.g. Web server at port 80, Domain Server at port 53)</a:t>
            </a:r>
          </a:p>
          <a:p>
            <a:pPr lvl="1"/>
            <a:r>
              <a:rPr lang="en-US" sz="1800" dirty="0">
                <a:latin typeface="+mj-lt"/>
              </a:rPr>
              <a:t>see </a:t>
            </a:r>
            <a:r>
              <a:rPr lang="en-US" sz="1800" b="1" dirty="0">
                <a:latin typeface="+mj-lt"/>
              </a:rPr>
              <a:t>/etc/services </a:t>
            </a:r>
            <a:r>
              <a:rPr lang="en-US" sz="1800" dirty="0">
                <a:latin typeface="+mj-lt"/>
              </a:rPr>
              <a:t>on Unix</a:t>
            </a:r>
          </a:p>
        </p:txBody>
      </p:sp>
      <p:pic>
        <p:nvPicPr>
          <p:cNvPr id="54276" name="Picture 4" descr="C:\CS536\Fall99\Slides\figures\Udp.jpg"/>
          <p:cNvPicPr>
            <a:picLocks noChangeAspect="1" noChangeArrowheads="1"/>
          </p:cNvPicPr>
          <p:nvPr/>
        </p:nvPicPr>
        <p:blipFill>
          <a:blip r:embed="rId2"/>
          <a:srcRect/>
          <a:stretch>
            <a:fillRect/>
          </a:stretch>
        </p:blipFill>
        <p:spPr bwMode="auto">
          <a:xfrm>
            <a:off x="1047750" y="3038475"/>
            <a:ext cx="7105650" cy="31527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838200" y="466725"/>
            <a:ext cx="7191375" cy="457200"/>
          </a:xfrm>
        </p:spPr>
        <p:txBody>
          <a:bodyPr/>
          <a:lstStyle/>
          <a:p>
            <a:r>
              <a:rPr lang="en-US" sz="2800" u="none" dirty="0">
                <a:latin typeface="+mj-lt"/>
              </a:rPr>
              <a:t>UDP header</a:t>
            </a:r>
          </a:p>
        </p:txBody>
      </p:sp>
      <p:pic>
        <p:nvPicPr>
          <p:cNvPr id="53252" name="Picture 4"/>
          <p:cNvPicPr>
            <a:picLocks noGrp="1" noChangeArrowheads="1"/>
          </p:cNvPicPr>
          <p:nvPr>
            <p:ph type="body" idx="1"/>
          </p:nvPr>
        </p:nvPicPr>
        <p:blipFill>
          <a:blip r:embed="rId2"/>
          <a:srcRect/>
          <a:stretch>
            <a:fillRect/>
          </a:stretch>
        </p:blipFill>
        <p:spPr>
          <a:xfrm>
            <a:off x="2028825" y="1762125"/>
            <a:ext cx="4057650" cy="2190750"/>
          </a:xfrm>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00050" y="438150"/>
            <a:ext cx="8515350" cy="609600"/>
          </a:xfrm>
          <a:noFill/>
          <a:ln/>
        </p:spPr>
        <p:txBody>
          <a:bodyPr/>
          <a:lstStyle/>
          <a:p>
            <a:r>
              <a:rPr lang="en-US" sz="2800" u="none" dirty="0">
                <a:latin typeface="+mj-lt"/>
              </a:rPr>
              <a:t>Reliable </a:t>
            </a:r>
            <a:r>
              <a:rPr lang="en-US" sz="2800" u="none" dirty="0" smtClean="0">
                <a:latin typeface="+mj-lt"/>
              </a:rPr>
              <a:t>service </a:t>
            </a:r>
            <a:r>
              <a:rPr lang="en-US" sz="2800" u="none" dirty="0">
                <a:latin typeface="+mj-lt"/>
              </a:rPr>
              <a:t>- TCP</a:t>
            </a:r>
          </a:p>
        </p:txBody>
      </p:sp>
      <p:sp>
        <p:nvSpPr>
          <p:cNvPr id="8195" name="Rectangle 3"/>
          <p:cNvSpPr>
            <a:spLocks noGrp="1" noChangeArrowheads="1"/>
          </p:cNvSpPr>
          <p:nvPr>
            <p:ph type="body" idx="1"/>
          </p:nvPr>
        </p:nvSpPr>
        <p:spPr>
          <a:xfrm>
            <a:off x="533400" y="1143000"/>
            <a:ext cx="8077200" cy="5486400"/>
          </a:xfrm>
          <a:noFill/>
          <a:ln/>
        </p:spPr>
        <p:txBody>
          <a:bodyPr/>
          <a:lstStyle/>
          <a:p>
            <a:r>
              <a:rPr lang="en-US" sz="2000" dirty="0">
                <a:latin typeface="+mj-lt"/>
              </a:rPr>
              <a:t>Connection-oriented</a:t>
            </a:r>
          </a:p>
          <a:p>
            <a:r>
              <a:rPr lang="en-US" sz="2000" dirty="0">
                <a:latin typeface="+mj-lt"/>
              </a:rPr>
              <a:t>Byte-stream</a:t>
            </a:r>
          </a:p>
          <a:p>
            <a:pPr lvl="1"/>
            <a:r>
              <a:rPr lang="en-US" dirty="0">
                <a:latin typeface="+mj-lt"/>
              </a:rPr>
              <a:t>sending process writes some number of bytes</a:t>
            </a:r>
          </a:p>
          <a:p>
            <a:pPr lvl="1"/>
            <a:r>
              <a:rPr lang="en-US" dirty="0">
                <a:latin typeface="+mj-lt"/>
              </a:rPr>
              <a:t>TCP breaks into </a:t>
            </a:r>
            <a:r>
              <a:rPr lang="en-US" i="1" dirty="0">
                <a:latin typeface="+mj-lt"/>
              </a:rPr>
              <a:t>segments</a:t>
            </a:r>
            <a:r>
              <a:rPr lang="en-US" dirty="0">
                <a:latin typeface="+mj-lt"/>
              </a:rPr>
              <a:t> and sends via IP</a:t>
            </a:r>
          </a:p>
          <a:p>
            <a:pPr lvl="1"/>
            <a:r>
              <a:rPr lang="en-US" dirty="0">
                <a:latin typeface="+mj-lt"/>
              </a:rPr>
              <a:t>receiving process reads some number of </a:t>
            </a:r>
            <a:r>
              <a:rPr lang="en-US" dirty="0" smtClean="0">
                <a:latin typeface="+mj-lt"/>
              </a:rPr>
              <a:t>bytes</a:t>
            </a:r>
            <a:endParaRPr lang="en-US" sz="2000" dirty="0" smtClean="0">
              <a:latin typeface="+mj-lt"/>
            </a:endParaRPr>
          </a:p>
          <a:p>
            <a:r>
              <a:rPr lang="en-US" sz="2000" dirty="0" smtClean="0">
                <a:latin typeface="+mj-lt"/>
              </a:rPr>
              <a:t>Full </a:t>
            </a:r>
            <a:r>
              <a:rPr lang="en-US" sz="2000" dirty="0">
                <a:latin typeface="+mj-lt"/>
              </a:rPr>
              <a:t>duplex</a:t>
            </a:r>
          </a:p>
          <a:p>
            <a:r>
              <a:rPr lang="en-US" sz="2000" dirty="0">
                <a:latin typeface="+mj-lt"/>
              </a:rPr>
              <a:t>Flow control: keep sender from overrunning receiver</a:t>
            </a:r>
          </a:p>
          <a:p>
            <a:r>
              <a:rPr lang="en-US" sz="2000" dirty="0">
                <a:latin typeface="+mj-lt"/>
              </a:rPr>
              <a:t>Congestion control: keep sender from overrunning network</a:t>
            </a:r>
          </a:p>
        </p:txBody>
      </p:sp>
      <p:pic>
        <p:nvPicPr>
          <p:cNvPr id="8196" name="Picture 4"/>
          <p:cNvPicPr>
            <a:picLocks noChangeArrowheads="1"/>
          </p:cNvPicPr>
          <p:nvPr/>
        </p:nvPicPr>
        <p:blipFill>
          <a:blip r:embed="rId2"/>
          <a:srcRect/>
          <a:stretch>
            <a:fillRect/>
          </a:stretch>
        </p:blipFill>
        <p:spPr bwMode="auto">
          <a:xfrm>
            <a:off x="2624138" y="4171950"/>
            <a:ext cx="3910012" cy="2419350"/>
          </a:xfrm>
          <a:prstGeom prst="rect">
            <a:avLst/>
          </a:prstGeom>
          <a:noFill/>
          <a:ln w="12700">
            <a:noFill/>
            <a:miter lim="800000"/>
            <a:headEnd/>
            <a:tailEnd/>
          </a:ln>
          <a:effec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876300"/>
            <a:ext cx="8229600" cy="380999"/>
          </a:xfrm>
          <a:noFill/>
          <a:ln/>
        </p:spPr>
        <p:txBody>
          <a:bodyPr/>
          <a:lstStyle/>
          <a:p>
            <a:r>
              <a:rPr lang="en-US" sz="2800" dirty="0" smtClean="0"/>
              <a:t>End-to-end issues </a:t>
            </a:r>
            <a:br>
              <a:rPr lang="en-US" sz="2800" dirty="0" smtClean="0"/>
            </a:br>
            <a:endParaRPr lang="en-US" sz="2800" dirty="0">
              <a:latin typeface="+mj-lt"/>
            </a:endParaRPr>
          </a:p>
        </p:txBody>
      </p:sp>
      <p:sp>
        <p:nvSpPr>
          <p:cNvPr id="9219" name="Rectangle 3"/>
          <p:cNvSpPr>
            <a:spLocks noGrp="1" noChangeArrowheads="1"/>
          </p:cNvSpPr>
          <p:nvPr>
            <p:ph type="body" idx="1"/>
          </p:nvPr>
        </p:nvSpPr>
        <p:spPr>
          <a:xfrm>
            <a:off x="657224" y="1209676"/>
            <a:ext cx="7677151" cy="4000499"/>
          </a:xfrm>
          <a:noFill/>
          <a:ln/>
        </p:spPr>
        <p:txBody>
          <a:bodyPr/>
          <a:lstStyle/>
          <a:p>
            <a:pPr>
              <a:lnSpc>
                <a:spcPct val="65000"/>
              </a:lnSpc>
              <a:buNone/>
            </a:pPr>
            <a:r>
              <a:rPr lang="en-US" sz="2000" dirty="0" smtClean="0">
                <a:latin typeface="+mj-lt"/>
              </a:rPr>
              <a:t> </a:t>
            </a:r>
          </a:p>
          <a:p>
            <a:pPr>
              <a:lnSpc>
                <a:spcPct val="65000"/>
              </a:lnSpc>
            </a:pPr>
            <a:r>
              <a:rPr lang="en-US" sz="2000" dirty="0" smtClean="0">
                <a:latin typeface="+mj-lt"/>
              </a:rPr>
              <a:t>TCP is </a:t>
            </a:r>
            <a:r>
              <a:rPr lang="en-US" sz="2000" dirty="0">
                <a:latin typeface="+mj-lt"/>
              </a:rPr>
              <a:t>based on sliding window protocol used at data link </a:t>
            </a:r>
            <a:endParaRPr lang="en-US" sz="2000" dirty="0" smtClean="0">
              <a:latin typeface="+mj-lt"/>
            </a:endParaRPr>
          </a:p>
          <a:p>
            <a:pPr>
              <a:lnSpc>
                <a:spcPct val="65000"/>
              </a:lnSpc>
              <a:buNone/>
            </a:pPr>
            <a:r>
              <a:rPr lang="en-US" sz="2000" dirty="0" smtClean="0">
                <a:latin typeface="+mj-lt"/>
              </a:rPr>
              <a:t>      level</a:t>
            </a:r>
            <a:r>
              <a:rPr lang="en-US" sz="2000" dirty="0">
                <a:latin typeface="+mj-lt"/>
              </a:rPr>
              <a:t>, but the situation is very different</a:t>
            </a:r>
            <a:r>
              <a:rPr lang="en-US" sz="2000" dirty="0" smtClean="0">
                <a:latin typeface="+mj-lt"/>
              </a:rPr>
              <a:t>.</a:t>
            </a:r>
            <a:endParaRPr lang="en-US" sz="2000" dirty="0">
              <a:latin typeface="+mj-lt"/>
            </a:endParaRPr>
          </a:p>
          <a:p>
            <a:pPr lvl="1"/>
            <a:r>
              <a:rPr lang="en-US" sz="1800" dirty="0">
                <a:latin typeface="+mj-lt"/>
              </a:rPr>
              <a:t>Potentially connects many different </a:t>
            </a:r>
            <a:r>
              <a:rPr lang="en-US" sz="1800" dirty="0" smtClean="0">
                <a:latin typeface="+mj-lt"/>
              </a:rPr>
              <a:t>hosts</a:t>
            </a:r>
            <a:r>
              <a:rPr lang="en-US" sz="1800" dirty="0" smtClean="0">
                <a:latin typeface="+mj-lt"/>
                <a:sym typeface="Wingdings" pitchFamily="2" charset="2"/>
              </a:rPr>
              <a:t> </a:t>
            </a:r>
            <a:r>
              <a:rPr lang="en-US" sz="1800" dirty="0" smtClean="0">
                <a:latin typeface="+mj-lt"/>
              </a:rPr>
              <a:t>need </a:t>
            </a:r>
            <a:r>
              <a:rPr lang="en-US" sz="1800" dirty="0">
                <a:latin typeface="+mj-lt"/>
              </a:rPr>
              <a:t>explicit connection establishment and termination</a:t>
            </a:r>
          </a:p>
          <a:p>
            <a:pPr lvl="1"/>
            <a:r>
              <a:rPr lang="en-US" sz="1800" dirty="0">
                <a:latin typeface="+mj-lt"/>
              </a:rPr>
              <a:t>Potentially different </a:t>
            </a:r>
            <a:r>
              <a:rPr lang="en-US" sz="1800" dirty="0" smtClean="0">
                <a:latin typeface="+mj-lt"/>
              </a:rPr>
              <a:t>RTT</a:t>
            </a:r>
            <a:r>
              <a:rPr lang="en-US" sz="1800" dirty="0" smtClean="0">
                <a:latin typeface="+mj-lt"/>
                <a:sym typeface="Wingdings" pitchFamily="2" charset="2"/>
              </a:rPr>
              <a:t> </a:t>
            </a:r>
            <a:r>
              <a:rPr lang="en-US" sz="1800" dirty="0" smtClean="0">
                <a:latin typeface="+mj-lt"/>
              </a:rPr>
              <a:t>need </a:t>
            </a:r>
            <a:r>
              <a:rPr lang="en-US" sz="1800" dirty="0">
                <a:latin typeface="+mj-lt"/>
              </a:rPr>
              <a:t>adaptive timeout mechanism</a:t>
            </a:r>
          </a:p>
          <a:p>
            <a:pPr lvl="1"/>
            <a:r>
              <a:rPr lang="en-US" sz="1800" dirty="0">
                <a:latin typeface="+mj-lt"/>
              </a:rPr>
              <a:t>Potentially long delay in </a:t>
            </a:r>
            <a:r>
              <a:rPr lang="en-US" sz="1800" dirty="0" smtClean="0">
                <a:latin typeface="+mj-lt"/>
              </a:rPr>
              <a:t>network </a:t>
            </a:r>
            <a:r>
              <a:rPr lang="en-US" sz="1800" dirty="0" smtClean="0">
                <a:latin typeface="+mj-lt"/>
                <a:sym typeface="Wingdings" pitchFamily="2" charset="2"/>
              </a:rPr>
              <a:t> </a:t>
            </a:r>
            <a:r>
              <a:rPr lang="en-US" sz="1800" dirty="0" smtClean="0">
                <a:latin typeface="+mj-lt"/>
              </a:rPr>
              <a:t>need </a:t>
            </a:r>
            <a:r>
              <a:rPr lang="en-US" sz="1800" dirty="0">
                <a:latin typeface="+mj-lt"/>
              </a:rPr>
              <a:t>to be prepared for arrival of very old packets</a:t>
            </a:r>
          </a:p>
          <a:p>
            <a:pPr lvl="1"/>
            <a:r>
              <a:rPr lang="en-US" sz="1800" dirty="0">
                <a:latin typeface="+mj-lt"/>
              </a:rPr>
              <a:t>Potentially different capacity at </a:t>
            </a:r>
            <a:r>
              <a:rPr lang="en-US" sz="1800" dirty="0" smtClean="0">
                <a:latin typeface="+mj-lt"/>
              </a:rPr>
              <a:t>destination</a:t>
            </a:r>
            <a:r>
              <a:rPr lang="en-US" sz="1800" dirty="0" smtClean="0">
                <a:latin typeface="+mj-lt"/>
                <a:sym typeface="Wingdings" pitchFamily="2" charset="2"/>
              </a:rPr>
              <a:t> </a:t>
            </a:r>
            <a:r>
              <a:rPr lang="en-US" sz="1800" dirty="0" smtClean="0">
                <a:latin typeface="+mj-lt"/>
              </a:rPr>
              <a:t>need </a:t>
            </a:r>
            <a:r>
              <a:rPr lang="en-US" sz="1800" dirty="0">
                <a:latin typeface="+mj-lt"/>
              </a:rPr>
              <a:t>to accommodate different amounts of buffering</a:t>
            </a:r>
          </a:p>
          <a:p>
            <a:pPr lvl="1"/>
            <a:r>
              <a:rPr lang="en-US" sz="1800" dirty="0">
                <a:latin typeface="+mj-lt"/>
              </a:rPr>
              <a:t>Potentially different network </a:t>
            </a:r>
            <a:r>
              <a:rPr lang="en-US" sz="1800" dirty="0" smtClean="0">
                <a:latin typeface="+mj-lt"/>
              </a:rPr>
              <a:t>capacity </a:t>
            </a:r>
            <a:r>
              <a:rPr lang="en-US" sz="1800" dirty="0" smtClean="0">
                <a:latin typeface="+mj-lt"/>
                <a:sym typeface="Wingdings" pitchFamily="2" charset="2"/>
              </a:rPr>
              <a:t> </a:t>
            </a:r>
            <a:r>
              <a:rPr lang="en-US" sz="1800" dirty="0" smtClean="0">
                <a:latin typeface="+mj-lt"/>
              </a:rPr>
              <a:t>need </a:t>
            </a:r>
            <a:r>
              <a:rPr lang="en-US" sz="1800" dirty="0">
                <a:latin typeface="+mj-lt"/>
              </a:rPr>
              <a:t>to be prepared for network congestion</a:t>
            </a:r>
          </a:p>
        </p:txBody>
      </p:sp>
    </p:spTree>
  </p:cSld>
  <p:clrMapOvr>
    <a:masterClrMapping/>
  </p:clrMapOvr>
  <p:transition/>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13056</TotalTime>
  <Words>2572</Words>
  <Application>Microsoft PowerPoint</Application>
  <PresentationFormat>On-screen Show (4:3)</PresentationFormat>
  <Paragraphs>374</Paragraphs>
  <Slides>42</Slides>
  <Notes>16</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Pixel</vt:lpstr>
      <vt:lpstr>COT 4600 Operating Systems Fall 2009</vt:lpstr>
      <vt:lpstr>Lecture 27</vt:lpstr>
      <vt:lpstr>Requirements of application level-processes.</vt:lpstr>
      <vt:lpstr>Best-effort networks </vt:lpstr>
      <vt:lpstr>UDP</vt:lpstr>
      <vt:lpstr>UDP ports</vt:lpstr>
      <vt:lpstr>UDP header</vt:lpstr>
      <vt:lpstr>Reliable service - TCP</vt:lpstr>
      <vt:lpstr>End-to-end issues  </vt:lpstr>
      <vt:lpstr>End-to-end issues (cont’d)</vt:lpstr>
      <vt:lpstr>Segment Format</vt:lpstr>
      <vt:lpstr>The state transition diagram of a TCP connection</vt:lpstr>
      <vt:lpstr>Connection establishment and termination</vt:lpstr>
      <vt:lpstr>Open a connection</vt:lpstr>
      <vt:lpstr>Slide 15</vt:lpstr>
      <vt:lpstr>Close a connection</vt:lpstr>
      <vt:lpstr>Sliding-window revisited</vt:lpstr>
      <vt:lpstr>Flow control</vt:lpstr>
      <vt:lpstr>Flow control (cont’d)</vt:lpstr>
      <vt:lpstr>Protecting against wraparound</vt:lpstr>
      <vt:lpstr>Keeping the pipe full</vt:lpstr>
      <vt:lpstr>Slide 22</vt:lpstr>
      <vt:lpstr>Adaptive retransmission –original algorithm</vt:lpstr>
      <vt:lpstr>Slide 24</vt:lpstr>
      <vt:lpstr>Jacobson/Karels algorithm</vt:lpstr>
      <vt:lpstr>Congestion control and resource allocation</vt:lpstr>
      <vt:lpstr>Congestion control and resource allocation</vt:lpstr>
      <vt:lpstr>Congestion control and resource allocation</vt:lpstr>
      <vt:lpstr>Slide 29</vt:lpstr>
      <vt:lpstr>Slide 30</vt:lpstr>
      <vt:lpstr>Slide 31</vt:lpstr>
      <vt:lpstr>Slide 32</vt:lpstr>
      <vt:lpstr>Slide 33</vt:lpstr>
      <vt:lpstr>TCP congestion control</vt:lpstr>
      <vt:lpstr>Additive Increase/Multiplicative Decrease</vt:lpstr>
      <vt:lpstr>Slide 36</vt:lpstr>
      <vt:lpstr>Slide 37</vt:lpstr>
      <vt:lpstr>Slow start</vt:lpstr>
      <vt:lpstr>Slide 39</vt:lpstr>
      <vt:lpstr>Fast retransmit and fast recovery</vt:lpstr>
      <vt:lpstr>Slide 41</vt:lpstr>
      <vt:lpstr>Congestion avoidance mechanisms</vt:lpstr>
    </vt:vector>
  </TitlesOfParts>
  <Company>Lucent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dc:title>
  <dc:creator>Lucent End User</dc:creator>
  <cp:lastModifiedBy>School of EECS</cp:lastModifiedBy>
  <cp:revision>396</cp:revision>
  <dcterms:created xsi:type="dcterms:W3CDTF">2004-10-07T18:29:30Z</dcterms:created>
  <dcterms:modified xsi:type="dcterms:W3CDTF">2009-11-24T20:45:50Z</dcterms:modified>
</cp:coreProperties>
</file>